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886456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85418" y="855674"/>
            <a:ext cx="6773163" cy="1231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4516" y="2593594"/>
            <a:ext cx="4934966" cy="1002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668010"/>
            <a:ext cx="9144000" cy="475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856596" cy="8625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8509" y="47320"/>
            <a:ext cx="7840980" cy="758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4819" y="944371"/>
            <a:ext cx="8214360" cy="3128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coalition.org.ua/)" TargetMode="Externa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jpg"/><Relationship Id="rId4" Type="http://schemas.openxmlformats.org/officeDocument/2006/relationships/image" Target="../media/image29.png"/><Relationship Id="rId5" Type="http://schemas.openxmlformats.org/officeDocument/2006/relationships/image" Target="../media/image30.jpg"/><Relationship Id="rId6" Type="http://schemas.openxmlformats.org/officeDocument/2006/relationships/hyperlink" Target="http://www.doors-c.com.ua/" TargetMode="External"/><Relationship Id="rId7" Type="http://schemas.openxmlformats.org/officeDocument/2006/relationships/hyperlink" Target="http://www.tns-ua.com/" TargetMode="External"/><Relationship Id="rId8" Type="http://schemas.openxmlformats.org/officeDocument/2006/relationships/hyperlink" Target="http://www.adcoalition.org.ua/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43815" rIns="0" bIns="0" rtlCol="0" vert="horz">
            <a:spAutoFit/>
          </a:bodyPr>
          <a:lstStyle/>
          <a:p>
            <a:pPr marL="2254250" marR="5080">
              <a:lnSpc>
                <a:spcPts val="4690"/>
              </a:lnSpc>
              <a:spcBef>
                <a:spcPts val="345"/>
              </a:spcBef>
            </a:pPr>
            <a:r>
              <a:rPr dirty="0" spc="-5"/>
              <a:t>Наружная реклама  в</a:t>
            </a:r>
            <a:r>
              <a:rPr dirty="0" spc="-10"/>
              <a:t> </a:t>
            </a:r>
            <a:r>
              <a:rPr dirty="0" spc="-30"/>
              <a:t>Украине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78915" marR="508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Первое</a:t>
            </a:r>
            <a:r>
              <a:rPr dirty="0" spc="-65"/>
              <a:t> </a:t>
            </a:r>
            <a:r>
              <a:rPr dirty="0" spc="-30"/>
              <a:t>полугодие  </a:t>
            </a:r>
            <a:r>
              <a:rPr dirty="0" spc="-5"/>
              <a:t>2019</a:t>
            </a:r>
            <a:r>
              <a:rPr dirty="0" spc="-20"/>
              <a:t> </a:t>
            </a:r>
            <a:r>
              <a:rPr dirty="0" spc="-45"/>
              <a:t>года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47320"/>
            <a:ext cx="7144384" cy="74866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45"/>
              </a:lnSpc>
              <a:spcBef>
                <a:spcPts val="100"/>
              </a:spcBef>
            </a:pPr>
            <a:r>
              <a:rPr dirty="0" spc="-15"/>
              <a:t>Доли </a:t>
            </a:r>
            <a:r>
              <a:rPr dirty="0" spc="-10"/>
              <a:t>основных </a:t>
            </a:r>
            <a:r>
              <a:rPr dirty="0" spc="-20"/>
              <a:t>городов </a:t>
            </a:r>
            <a:r>
              <a:rPr dirty="0" spc="5"/>
              <a:t>1му </a:t>
            </a:r>
            <a:r>
              <a:rPr dirty="0" spc="-20"/>
              <a:t>полугодию </a:t>
            </a:r>
            <a:r>
              <a:rPr dirty="0" spc="-5"/>
              <a:t>2019</a:t>
            </a:r>
            <a:r>
              <a:rPr dirty="0" spc="50"/>
              <a:t> </a:t>
            </a:r>
            <a:r>
              <a:rPr dirty="0" spc="-25"/>
              <a:t>года.</a:t>
            </a:r>
          </a:p>
          <a:p>
            <a:pPr marL="12700">
              <a:lnSpc>
                <a:spcPts val="2845"/>
              </a:lnSpc>
            </a:pPr>
            <a:r>
              <a:rPr dirty="0" spc="-5"/>
              <a:t>Основные </a:t>
            </a:r>
            <a:r>
              <a:rPr dirty="0" spc="-10"/>
              <a:t>форматы</a:t>
            </a:r>
          </a:p>
        </p:txBody>
      </p:sp>
      <p:sp>
        <p:nvSpPr>
          <p:cNvPr id="3" name="object 3"/>
          <p:cNvSpPr/>
          <p:nvPr/>
        </p:nvSpPr>
        <p:spPr>
          <a:xfrm>
            <a:off x="5821679" y="402335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 h="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82311" y="4023359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42944" y="4023359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15995" y="4023359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821679" y="3726179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 h="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82311" y="3726179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42944" y="3726179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15995" y="3726179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21679" y="3427476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 h="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82311" y="3427476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42944" y="3427476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15995" y="3427476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21679" y="3130295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 h="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82311" y="3130295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42944" y="3130295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15995" y="3130295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21679" y="2831592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 h="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82311" y="2831592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42944" y="2831592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15995" y="2831592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821679" y="2532888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 h="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742944" y="2532888"/>
            <a:ext cx="1664335" cy="0"/>
          </a:xfrm>
          <a:custGeom>
            <a:avLst/>
            <a:gdLst/>
            <a:ahLst/>
            <a:cxnLst/>
            <a:rect l="l" t="t" r="r" b="b"/>
            <a:pathLst>
              <a:path w="1664335" h="0">
                <a:moveTo>
                  <a:pt x="0" y="0"/>
                </a:moveTo>
                <a:lnTo>
                  <a:pt x="16642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15995" y="2532888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21679" y="2235707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 h="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82311" y="2235707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42944" y="2235707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15995" y="2235707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821679" y="1937004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 h="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82311" y="1937004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42944" y="1937004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15995" y="1937004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821679" y="1639823"/>
            <a:ext cx="312420" cy="0"/>
          </a:xfrm>
          <a:custGeom>
            <a:avLst/>
            <a:gdLst/>
            <a:ahLst/>
            <a:cxnLst/>
            <a:rect l="l" t="t" r="r" b="b"/>
            <a:pathLst>
              <a:path w="312420" h="0">
                <a:moveTo>
                  <a:pt x="0" y="0"/>
                </a:moveTo>
                <a:lnTo>
                  <a:pt x="3124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782311" y="1639823"/>
            <a:ext cx="624840" cy="0"/>
          </a:xfrm>
          <a:custGeom>
            <a:avLst/>
            <a:gdLst/>
            <a:ahLst/>
            <a:cxnLst/>
            <a:rect l="l" t="t" r="r" b="b"/>
            <a:pathLst>
              <a:path w="624839" h="0">
                <a:moveTo>
                  <a:pt x="0" y="0"/>
                </a:moveTo>
                <a:lnTo>
                  <a:pt x="62483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742944" y="1639823"/>
            <a:ext cx="623570" cy="0"/>
          </a:xfrm>
          <a:custGeom>
            <a:avLst/>
            <a:gdLst/>
            <a:ahLst/>
            <a:cxnLst/>
            <a:rect l="l" t="t" r="r" b="b"/>
            <a:pathLst>
              <a:path w="623570" h="0">
                <a:moveTo>
                  <a:pt x="0" y="0"/>
                </a:moveTo>
                <a:lnTo>
                  <a:pt x="6233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15995" y="1639823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15995" y="1341119"/>
            <a:ext cx="3118485" cy="0"/>
          </a:xfrm>
          <a:custGeom>
            <a:avLst/>
            <a:gdLst/>
            <a:ahLst/>
            <a:cxnLst/>
            <a:rect l="l" t="t" r="r" b="b"/>
            <a:pathLst>
              <a:path w="3118485" h="0">
                <a:moveTo>
                  <a:pt x="0" y="0"/>
                </a:moveTo>
                <a:lnTo>
                  <a:pt x="31181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26891" y="1979676"/>
            <a:ext cx="416559" cy="510540"/>
          </a:xfrm>
          <a:custGeom>
            <a:avLst/>
            <a:gdLst/>
            <a:ahLst/>
            <a:cxnLst/>
            <a:rect l="l" t="t" r="r" b="b"/>
            <a:pathLst>
              <a:path w="416560" h="510539">
                <a:moveTo>
                  <a:pt x="416052" y="0"/>
                </a:moveTo>
                <a:lnTo>
                  <a:pt x="0" y="0"/>
                </a:lnTo>
                <a:lnTo>
                  <a:pt x="0" y="510540"/>
                </a:lnTo>
                <a:lnTo>
                  <a:pt x="416052" y="510540"/>
                </a:lnTo>
                <a:lnTo>
                  <a:pt x="41605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407152" y="1665732"/>
            <a:ext cx="414655" cy="236220"/>
          </a:xfrm>
          <a:custGeom>
            <a:avLst/>
            <a:gdLst/>
            <a:ahLst/>
            <a:cxnLst/>
            <a:rect l="l" t="t" r="r" b="b"/>
            <a:pathLst>
              <a:path w="414654" h="236219">
                <a:moveTo>
                  <a:pt x="414527" y="0"/>
                </a:moveTo>
                <a:lnTo>
                  <a:pt x="0" y="0"/>
                </a:lnTo>
                <a:lnTo>
                  <a:pt x="0" y="236219"/>
                </a:lnTo>
                <a:lnTo>
                  <a:pt x="414527" y="236219"/>
                </a:lnTo>
                <a:lnTo>
                  <a:pt x="41452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015995" y="1341119"/>
            <a:ext cx="0" cy="2981325"/>
          </a:xfrm>
          <a:custGeom>
            <a:avLst/>
            <a:gdLst/>
            <a:ahLst/>
            <a:cxnLst/>
            <a:rect l="l" t="t" r="r" b="b"/>
            <a:pathLst>
              <a:path w="0" h="2981325">
                <a:moveTo>
                  <a:pt x="0" y="2980943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968751" y="43220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968751" y="402335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968751" y="372617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968751" y="342747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68751" y="31302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968751" y="283159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968751" y="25328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968751" y="22357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968751" y="19370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968751" y="163982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968751" y="134111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015995" y="4322064"/>
            <a:ext cx="3118485" cy="0"/>
          </a:xfrm>
          <a:custGeom>
            <a:avLst/>
            <a:gdLst/>
            <a:ahLst/>
            <a:cxnLst/>
            <a:rect l="l" t="t" r="r" b="b"/>
            <a:pathLst>
              <a:path w="3118485" h="0">
                <a:moveTo>
                  <a:pt x="0" y="0"/>
                </a:moveTo>
                <a:lnTo>
                  <a:pt x="311810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015995" y="432206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055364" y="432206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094732" y="432206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134100" y="432206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326891" y="2985516"/>
            <a:ext cx="416559" cy="133223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45%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66259" y="2692907"/>
            <a:ext cx="416559" cy="162496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7683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55%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07152" y="2365248"/>
            <a:ext cx="414655" cy="195262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  <a:spcBef>
                <a:spcPts val="5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66%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326891" y="2831592"/>
            <a:ext cx="416559" cy="15430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126364">
              <a:lnSpc>
                <a:spcPts val="1135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366259" y="2537460"/>
            <a:ext cx="416559" cy="15557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127000">
              <a:lnSpc>
                <a:spcPts val="1170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07152" y="2159507"/>
            <a:ext cx="414655" cy="20574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15240" rIns="0" bIns="0" rtlCol="0" vert="horz">
            <a:spAutoFit/>
          </a:bodyPr>
          <a:lstStyle/>
          <a:p>
            <a:pPr marL="125730">
              <a:lnSpc>
                <a:spcPct val="100000"/>
              </a:lnSpc>
              <a:spcBef>
                <a:spcPts val="120"/>
              </a:spcBef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7%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26891" y="2532888"/>
            <a:ext cx="416559" cy="29908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3492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75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366259" y="2235707"/>
            <a:ext cx="416559" cy="29273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74295" rIns="0" bIns="0" rtlCol="0" vert="horz">
            <a:spAutoFit/>
          </a:bodyPr>
          <a:lstStyle/>
          <a:p>
            <a:pPr marL="127000">
              <a:lnSpc>
                <a:spcPct val="100000"/>
              </a:lnSpc>
              <a:spcBef>
                <a:spcPts val="58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407152" y="1937004"/>
            <a:ext cx="414655" cy="22288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5715" rIns="0" bIns="0" rtlCol="0" vert="horz">
            <a:spAutoFit/>
          </a:bodyPr>
          <a:lstStyle/>
          <a:p>
            <a:pPr marL="125730">
              <a:lnSpc>
                <a:spcPct val="100000"/>
              </a:lnSpc>
              <a:spcBef>
                <a:spcPts val="4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26891" y="2133727"/>
            <a:ext cx="41655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05"/>
              </a:spcBef>
            </a:pPr>
            <a:r>
              <a:rPr dirty="0" sz="1050" spc="-95">
                <a:solidFill>
                  <a:srgbClr val="7E7E7E"/>
                </a:solidFill>
                <a:latin typeface="Arial"/>
                <a:cs typeface="Arial"/>
              </a:rPr>
              <a:t>17%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66259" y="1856232"/>
            <a:ext cx="416559" cy="37973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7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dirty="0" sz="1050" spc="-95">
                <a:solidFill>
                  <a:srgbClr val="7E7E7E"/>
                </a:solidFill>
                <a:latin typeface="Arial"/>
                <a:cs typeface="Arial"/>
              </a:rPr>
              <a:t>14%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407152" y="1682622"/>
            <a:ext cx="41465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573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8%</a:t>
            </a:r>
            <a:endParaRPr sz="10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326891" y="1778507"/>
            <a:ext cx="416559" cy="15875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3302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26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66259" y="1639823"/>
            <a:ext cx="416559" cy="21653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6032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47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07152" y="1493519"/>
            <a:ext cx="414655" cy="14668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1841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4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26891" y="1345691"/>
            <a:ext cx="416559" cy="43307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113664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894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66259" y="1345691"/>
            <a:ext cx="416559" cy="29464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63500" rIns="0" bIns="0" rtlCol="0" vert="horz">
            <a:spAutoFit/>
          </a:bodyPr>
          <a:lstStyle/>
          <a:p>
            <a:pPr marL="76835">
              <a:lnSpc>
                <a:spcPct val="100000"/>
              </a:lnSpc>
              <a:spcBef>
                <a:spcPts val="500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407152" y="1345691"/>
            <a:ext cx="414655" cy="147955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 marL="115570">
              <a:lnSpc>
                <a:spcPts val="1165"/>
              </a:lnSpc>
            </a:pPr>
            <a:r>
              <a:rPr dirty="0" sz="1200" spc="-135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482088" y="1226058"/>
            <a:ext cx="416559" cy="3189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90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90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91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90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91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90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91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90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91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168910">
              <a:lnSpc>
                <a:spcPct val="100000"/>
              </a:lnSpc>
              <a:spcBef>
                <a:spcPts val="90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6341364" y="227076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341364" y="251612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341364" y="275996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341364" y="300532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341364" y="3249167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4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341364" y="349453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6439280" y="2136521"/>
            <a:ext cx="610235" cy="14947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3900"/>
              </a:lnSpc>
              <a:spcBef>
                <a:spcPts val="95"/>
              </a:spcBef>
            </a:pP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Другие  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Львов  </a:t>
            </a: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Х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арь</a:t>
            </a:r>
            <a:r>
              <a:rPr dirty="0" sz="1200" spc="1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ов  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Днепр  Одесса  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Киев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635123" y="4385564"/>
            <a:ext cx="4291330" cy="740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8485">
              <a:lnSpc>
                <a:spcPct val="100000"/>
              </a:lnSpc>
              <a:spcBef>
                <a:spcPts val="100"/>
              </a:spcBef>
              <a:tabLst>
                <a:tab pos="1815464" algn="l"/>
                <a:tab pos="2752725" algn="l"/>
              </a:tabLst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Плоскости	</a:t>
            </a:r>
            <a:r>
              <a:rPr dirty="0" baseline="2525" sz="1650">
                <a:solidFill>
                  <a:srgbClr val="7E7E7E"/>
                </a:solidFill>
                <a:latin typeface="Arial"/>
                <a:cs typeface="Arial"/>
              </a:rPr>
              <a:t>OTS	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Деньги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DOORS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Consulting,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январь-июнь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2019,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формат</a:t>
            </a:r>
            <a:r>
              <a:rPr dirty="0" sz="1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скролл,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все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размеры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219447" y="820369"/>
            <a:ext cx="63373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1400" spc="-4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лл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221741"/>
            <a:ext cx="691134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Средняя </a:t>
            </a:r>
            <a:r>
              <a:rPr dirty="0" spc="-5"/>
              <a:t>стоимость </a:t>
            </a:r>
            <a:r>
              <a:rPr dirty="0"/>
              <a:t>тысячи </a:t>
            </a:r>
            <a:r>
              <a:rPr dirty="0" spc="-5"/>
              <a:t>контактов</a:t>
            </a:r>
            <a:r>
              <a:rPr dirty="0" spc="-30"/>
              <a:t> </a:t>
            </a:r>
            <a:r>
              <a:rPr dirty="0" spc="-20"/>
              <a:t>носителей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68261" y="1879219"/>
            <a:ext cx="2215515" cy="1093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Каждый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носитель  </a:t>
            </a:r>
            <a:r>
              <a:rPr dirty="0" sz="1400" spc="-15">
                <a:solidFill>
                  <a:srgbClr val="7E7E7E"/>
                </a:solidFill>
                <a:latin typeface="Arial"/>
                <a:cs typeface="Arial"/>
              </a:rPr>
              <a:t>генерирует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количество  контактов, эквивалентное 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населению среднего  </a:t>
            </a:r>
            <a:r>
              <a:rPr dirty="0" sz="1400" spc="-15">
                <a:solidFill>
                  <a:srgbClr val="7E7E7E"/>
                </a:solidFill>
                <a:latin typeface="Arial"/>
                <a:cs typeface="Arial"/>
              </a:rPr>
              <a:t>города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14415" y="3188207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68240" y="3188207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20540" y="3188207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74364" y="3188207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28188" y="3188207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82011" y="3188207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35835" y="3188207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83208" y="3188207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14415" y="2918460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68240" y="2918460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20540" y="2918460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74364" y="2918460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28188" y="2918460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82011" y="2918460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35835" y="2918460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283208" y="2918460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14415" y="2648711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20540" y="2648711"/>
            <a:ext cx="1035050" cy="0"/>
          </a:xfrm>
          <a:custGeom>
            <a:avLst/>
            <a:gdLst/>
            <a:ahLst/>
            <a:cxnLst/>
            <a:rect l="l" t="t" r="r" b="b"/>
            <a:pathLst>
              <a:path w="1035050" h="0">
                <a:moveTo>
                  <a:pt x="0" y="0"/>
                </a:moveTo>
                <a:lnTo>
                  <a:pt x="10347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674364" y="2648711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82011" y="2648711"/>
            <a:ext cx="1035050" cy="0"/>
          </a:xfrm>
          <a:custGeom>
            <a:avLst/>
            <a:gdLst/>
            <a:ahLst/>
            <a:cxnLst/>
            <a:rect l="l" t="t" r="r" b="b"/>
            <a:pathLst>
              <a:path w="1035050" h="0">
                <a:moveTo>
                  <a:pt x="0" y="0"/>
                </a:moveTo>
                <a:lnTo>
                  <a:pt x="10347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35835" y="2648711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283208" y="2648711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614415" y="2378964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674364" y="2378964"/>
            <a:ext cx="1681480" cy="0"/>
          </a:xfrm>
          <a:custGeom>
            <a:avLst/>
            <a:gdLst/>
            <a:ahLst/>
            <a:cxnLst/>
            <a:rect l="l" t="t" r="r" b="b"/>
            <a:pathLst>
              <a:path w="1681479" h="0">
                <a:moveTo>
                  <a:pt x="0" y="0"/>
                </a:moveTo>
                <a:lnTo>
                  <a:pt x="16809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82011" y="2378964"/>
            <a:ext cx="1035050" cy="0"/>
          </a:xfrm>
          <a:custGeom>
            <a:avLst/>
            <a:gdLst/>
            <a:ahLst/>
            <a:cxnLst/>
            <a:rect l="l" t="t" r="r" b="b"/>
            <a:pathLst>
              <a:path w="1035050" h="0">
                <a:moveTo>
                  <a:pt x="0" y="0"/>
                </a:moveTo>
                <a:lnTo>
                  <a:pt x="10347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735835" y="2378964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283208" y="2378964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14415" y="2109216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74364" y="2109216"/>
            <a:ext cx="1681480" cy="0"/>
          </a:xfrm>
          <a:custGeom>
            <a:avLst/>
            <a:gdLst/>
            <a:ahLst/>
            <a:cxnLst/>
            <a:rect l="l" t="t" r="r" b="b"/>
            <a:pathLst>
              <a:path w="1681479" h="0">
                <a:moveTo>
                  <a:pt x="0" y="0"/>
                </a:moveTo>
                <a:lnTo>
                  <a:pt x="16809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382011" y="2109216"/>
            <a:ext cx="1035050" cy="0"/>
          </a:xfrm>
          <a:custGeom>
            <a:avLst/>
            <a:gdLst/>
            <a:ahLst/>
            <a:cxnLst/>
            <a:rect l="l" t="t" r="r" b="b"/>
            <a:pathLst>
              <a:path w="1035050" h="0">
                <a:moveTo>
                  <a:pt x="0" y="0"/>
                </a:moveTo>
                <a:lnTo>
                  <a:pt x="10347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283208" y="2109216"/>
            <a:ext cx="840105" cy="0"/>
          </a:xfrm>
          <a:custGeom>
            <a:avLst/>
            <a:gdLst/>
            <a:ahLst/>
            <a:cxnLst/>
            <a:rect l="l" t="t" r="r" b="b"/>
            <a:pathLst>
              <a:path w="840105" h="0">
                <a:moveTo>
                  <a:pt x="0" y="0"/>
                </a:moveTo>
                <a:lnTo>
                  <a:pt x="83972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614415" y="1839467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674364" y="1839467"/>
            <a:ext cx="1681480" cy="0"/>
          </a:xfrm>
          <a:custGeom>
            <a:avLst/>
            <a:gdLst/>
            <a:ahLst/>
            <a:cxnLst/>
            <a:rect l="l" t="t" r="r" b="b"/>
            <a:pathLst>
              <a:path w="1681479" h="0">
                <a:moveTo>
                  <a:pt x="0" y="0"/>
                </a:moveTo>
                <a:lnTo>
                  <a:pt x="16809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382011" y="1839467"/>
            <a:ext cx="1035050" cy="0"/>
          </a:xfrm>
          <a:custGeom>
            <a:avLst/>
            <a:gdLst/>
            <a:ahLst/>
            <a:cxnLst/>
            <a:rect l="l" t="t" r="r" b="b"/>
            <a:pathLst>
              <a:path w="1035050" h="0">
                <a:moveTo>
                  <a:pt x="0" y="0"/>
                </a:moveTo>
                <a:lnTo>
                  <a:pt x="10347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283208" y="1839467"/>
            <a:ext cx="840105" cy="0"/>
          </a:xfrm>
          <a:custGeom>
            <a:avLst/>
            <a:gdLst/>
            <a:ahLst/>
            <a:cxnLst/>
            <a:rect l="l" t="t" r="r" b="b"/>
            <a:pathLst>
              <a:path w="840105" h="0">
                <a:moveTo>
                  <a:pt x="0" y="0"/>
                </a:moveTo>
                <a:lnTo>
                  <a:pt x="83972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283208" y="1569719"/>
            <a:ext cx="4525010" cy="0"/>
          </a:xfrm>
          <a:custGeom>
            <a:avLst/>
            <a:gdLst/>
            <a:ahLst/>
            <a:cxnLst/>
            <a:rect l="l" t="t" r="r" b="b"/>
            <a:pathLst>
              <a:path w="4525010" h="0">
                <a:moveTo>
                  <a:pt x="0" y="0"/>
                </a:moveTo>
                <a:lnTo>
                  <a:pt x="45247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283208" y="1299972"/>
            <a:ext cx="4525010" cy="0"/>
          </a:xfrm>
          <a:custGeom>
            <a:avLst/>
            <a:gdLst/>
            <a:ahLst/>
            <a:cxnLst/>
            <a:rect l="l" t="t" r="r" b="b"/>
            <a:pathLst>
              <a:path w="4525010" h="0">
                <a:moveTo>
                  <a:pt x="0" y="0"/>
                </a:moveTo>
                <a:lnTo>
                  <a:pt x="45247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76755" y="2130551"/>
            <a:ext cx="259079" cy="1327785"/>
          </a:xfrm>
          <a:custGeom>
            <a:avLst/>
            <a:gdLst/>
            <a:ahLst/>
            <a:cxnLst/>
            <a:rect l="l" t="t" r="r" b="b"/>
            <a:pathLst>
              <a:path w="259080" h="1327785">
                <a:moveTo>
                  <a:pt x="259080" y="0"/>
                </a:moveTo>
                <a:lnTo>
                  <a:pt x="0" y="0"/>
                </a:lnTo>
                <a:lnTo>
                  <a:pt x="0" y="1327404"/>
                </a:lnTo>
                <a:lnTo>
                  <a:pt x="259080" y="1327404"/>
                </a:lnTo>
                <a:lnTo>
                  <a:pt x="25908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22932" y="1801367"/>
            <a:ext cx="259079" cy="1656714"/>
          </a:xfrm>
          <a:custGeom>
            <a:avLst/>
            <a:gdLst/>
            <a:ahLst/>
            <a:cxnLst/>
            <a:rect l="l" t="t" r="r" b="b"/>
            <a:pathLst>
              <a:path w="259080" h="1656714">
                <a:moveTo>
                  <a:pt x="259080" y="0"/>
                </a:moveTo>
                <a:lnTo>
                  <a:pt x="0" y="0"/>
                </a:lnTo>
                <a:lnTo>
                  <a:pt x="0" y="1656588"/>
                </a:lnTo>
                <a:lnTo>
                  <a:pt x="259080" y="1656588"/>
                </a:lnTo>
                <a:lnTo>
                  <a:pt x="25908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769107" y="2755392"/>
            <a:ext cx="259079" cy="702945"/>
          </a:xfrm>
          <a:custGeom>
            <a:avLst/>
            <a:gdLst/>
            <a:ahLst/>
            <a:cxnLst/>
            <a:rect l="l" t="t" r="r" b="b"/>
            <a:pathLst>
              <a:path w="259080" h="702945">
                <a:moveTo>
                  <a:pt x="259080" y="0"/>
                </a:moveTo>
                <a:lnTo>
                  <a:pt x="0" y="0"/>
                </a:lnTo>
                <a:lnTo>
                  <a:pt x="0" y="702563"/>
                </a:lnTo>
                <a:lnTo>
                  <a:pt x="259080" y="702563"/>
                </a:lnTo>
                <a:lnTo>
                  <a:pt x="25908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416808" y="1723644"/>
            <a:ext cx="257810" cy="1734820"/>
          </a:xfrm>
          <a:custGeom>
            <a:avLst/>
            <a:gdLst/>
            <a:ahLst/>
            <a:cxnLst/>
            <a:rect l="l" t="t" r="r" b="b"/>
            <a:pathLst>
              <a:path w="257810" h="1734820">
                <a:moveTo>
                  <a:pt x="257555" y="0"/>
                </a:moveTo>
                <a:lnTo>
                  <a:pt x="0" y="0"/>
                </a:lnTo>
                <a:lnTo>
                  <a:pt x="0" y="1734311"/>
                </a:lnTo>
                <a:lnTo>
                  <a:pt x="257555" y="1734311"/>
                </a:lnTo>
                <a:lnTo>
                  <a:pt x="2575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062984" y="2455164"/>
            <a:ext cx="257810" cy="1003300"/>
          </a:xfrm>
          <a:custGeom>
            <a:avLst/>
            <a:gdLst/>
            <a:ahLst/>
            <a:cxnLst/>
            <a:rect l="l" t="t" r="r" b="b"/>
            <a:pathLst>
              <a:path w="257810" h="1003300">
                <a:moveTo>
                  <a:pt x="257555" y="0"/>
                </a:moveTo>
                <a:lnTo>
                  <a:pt x="0" y="0"/>
                </a:lnTo>
                <a:lnTo>
                  <a:pt x="0" y="1002792"/>
                </a:lnTo>
                <a:lnTo>
                  <a:pt x="257555" y="1002792"/>
                </a:lnTo>
                <a:lnTo>
                  <a:pt x="2575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709159" y="2662427"/>
            <a:ext cx="259079" cy="795655"/>
          </a:xfrm>
          <a:custGeom>
            <a:avLst/>
            <a:gdLst/>
            <a:ahLst/>
            <a:cxnLst/>
            <a:rect l="l" t="t" r="r" b="b"/>
            <a:pathLst>
              <a:path w="259079" h="795654">
                <a:moveTo>
                  <a:pt x="259079" y="0"/>
                </a:moveTo>
                <a:lnTo>
                  <a:pt x="0" y="0"/>
                </a:lnTo>
                <a:lnTo>
                  <a:pt x="0" y="795528"/>
                </a:lnTo>
                <a:lnTo>
                  <a:pt x="259079" y="795528"/>
                </a:lnTo>
                <a:lnTo>
                  <a:pt x="25907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355335" y="1580388"/>
            <a:ext cx="259079" cy="1877695"/>
          </a:xfrm>
          <a:custGeom>
            <a:avLst/>
            <a:gdLst/>
            <a:ahLst/>
            <a:cxnLst/>
            <a:rect l="l" t="t" r="r" b="b"/>
            <a:pathLst>
              <a:path w="259079" h="1877695">
                <a:moveTo>
                  <a:pt x="259079" y="0"/>
                </a:moveTo>
                <a:lnTo>
                  <a:pt x="0" y="0"/>
                </a:lnTo>
                <a:lnTo>
                  <a:pt x="0" y="1877568"/>
                </a:lnTo>
                <a:lnTo>
                  <a:pt x="259079" y="1877568"/>
                </a:lnTo>
                <a:lnTo>
                  <a:pt x="25907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807964" y="1299972"/>
            <a:ext cx="0" cy="2158365"/>
          </a:xfrm>
          <a:custGeom>
            <a:avLst/>
            <a:gdLst/>
            <a:ahLst/>
            <a:cxnLst/>
            <a:rect l="l" t="t" r="r" b="b"/>
            <a:pathLst>
              <a:path w="0" h="2158365">
                <a:moveTo>
                  <a:pt x="0" y="215798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807964" y="345795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807964" y="318820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807964" y="291846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807964" y="2648711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807964" y="2378964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807964" y="2109216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807964" y="183946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807964" y="1569719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807964" y="129997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283208" y="1299972"/>
            <a:ext cx="0" cy="2158365"/>
          </a:xfrm>
          <a:custGeom>
            <a:avLst/>
            <a:gdLst/>
            <a:ahLst/>
            <a:cxnLst/>
            <a:rect l="l" t="t" r="r" b="b"/>
            <a:pathLst>
              <a:path w="0" h="2158365">
                <a:moveTo>
                  <a:pt x="0" y="215798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240536" y="3457955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240536" y="3188207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240536" y="2918460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240536" y="2648711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240536" y="2378964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240536" y="2109216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240536" y="1839467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240536" y="1569719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240536" y="1299972"/>
            <a:ext cx="43180" cy="0"/>
          </a:xfrm>
          <a:custGeom>
            <a:avLst/>
            <a:gdLst/>
            <a:ahLst/>
            <a:cxnLst/>
            <a:rect l="l" t="t" r="r" b="b"/>
            <a:pathLst>
              <a:path w="43180" h="0">
                <a:moveTo>
                  <a:pt x="0" y="0"/>
                </a:moveTo>
                <a:lnTo>
                  <a:pt x="42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283208" y="3457955"/>
            <a:ext cx="4525010" cy="0"/>
          </a:xfrm>
          <a:custGeom>
            <a:avLst/>
            <a:gdLst/>
            <a:ahLst/>
            <a:cxnLst/>
            <a:rect l="l" t="t" r="r" b="b"/>
            <a:pathLst>
              <a:path w="4525010" h="0">
                <a:moveTo>
                  <a:pt x="0" y="0"/>
                </a:moveTo>
                <a:lnTo>
                  <a:pt x="45247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283208" y="3457955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929383" y="3457955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575560" y="3457955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221735" y="3457955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867911" y="3457955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515611" y="3457955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161788" y="3457955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807964" y="3457955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606296" y="1559052"/>
            <a:ext cx="3878579" cy="838200"/>
          </a:xfrm>
          <a:custGeom>
            <a:avLst/>
            <a:gdLst/>
            <a:ahLst/>
            <a:cxnLst/>
            <a:rect l="l" t="t" r="r" b="b"/>
            <a:pathLst>
              <a:path w="3878579" h="838200">
                <a:moveTo>
                  <a:pt x="0" y="717804"/>
                </a:moveTo>
                <a:lnTo>
                  <a:pt x="646176" y="838200"/>
                </a:lnTo>
                <a:lnTo>
                  <a:pt x="1292352" y="728472"/>
                </a:lnTo>
                <a:lnTo>
                  <a:pt x="1938527" y="644652"/>
                </a:lnTo>
                <a:lnTo>
                  <a:pt x="2586228" y="0"/>
                </a:lnTo>
                <a:lnTo>
                  <a:pt x="3232404" y="748284"/>
                </a:lnTo>
                <a:lnTo>
                  <a:pt x="3878579" y="701040"/>
                </a:lnTo>
              </a:path>
            </a:pathLst>
          </a:custGeom>
          <a:ln w="27432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543811" y="2214879"/>
            <a:ext cx="123443" cy="123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189988" y="2335276"/>
            <a:ext cx="123444" cy="1234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836164" y="2225548"/>
            <a:ext cx="123444" cy="1234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482340" y="2141727"/>
            <a:ext cx="123444" cy="1234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130040" y="1497075"/>
            <a:ext cx="123444" cy="1234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776215" y="2245360"/>
            <a:ext cx="123444" cy="1234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422391" y="2198116"/>
            <a:ext cx="123444" cy="1234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5925692" y="3345941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925692" y="3076194"/>
            <a:ext cx="965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925692" y="2806446"/>
            <a:ext cx="1657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10</a:t>
            </a:r>
            <a:endParaRPr sz="11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925692" y="2536698"/>
            <a:ext cx="1657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15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925692" y="2266264"/>
            <a:ext cx="1657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925692" y="1996821"/>
            <a:ext cx="1657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25</a:t>
            </a:r>
            <a:endParaRPr sz="11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925692" y="1727073"/>
            <a:ext cx="1657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30</a:t>
            </a:r>
            <a:endParaRPr sz="11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925692" y="1457325"/>
            <a:ext cx="1657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35</a:t>
            </a:r>
            <a:endParaRPr sz="11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925692" y="1187576"/>
            <a:ext cx="1657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916939" y="1192149"/>
            <a:ext cx="259079" cy="2352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800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700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600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500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400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300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200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100</a:t>
            </a:r>
            <a:endParaRPr sz="1100">
              <a:latin typeface="Arial"/>
              <a:cs typeface="Arial"/>
            </a:endParaRPr>
          </a:p>
          <a:p>
            <a:pPr marL="167640">
              <a:lnSpc>
                <a:spcPct val="100000"/>
              </a:lnSpc>
              <a:spcBef>
                <a:spcPts val="805"/>
              </a:spcBef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517596" y="3531679"/>
            <a:ext cx="182245" cy="2984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Щ</a:t>
            </a:r>
            <a:r>
              <a:rPr dirty="0" sz="1100" spc="-1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т</a:t>
            </a:r>
            <a:endParaRPr sz="11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164026" y="3529049"/>
            <a:ext cx="182245" cy="52133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Призма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810583" y="3531450"/>
            <a:ext cx="182245" cy="6946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Сити-лайт</a:t>
            </a:r>
            <a:endParaRPr sz="11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457013" y="3531551"/>
            <a:ext cx="182245" cy="5511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Бэкла</a:t>
            </a:r>
            <a:r>
              <a:rPr dirty="0" sz="1100" spc="-10">
                <a:solidFill>
                  <a:srgbClr val="7E7E7E"/>
                </a:solidFill>
                <a:latin typeface="Arial"/>
                <a:cs typeface="Arial"/>
              </a:rPr>
              <a:t>й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т</a:t>
            </a:r>
            <a:endParaRPr sz="11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103824" y="3530896"/>
            <a:ext cx="182245" cy="5067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10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кро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лл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750254" y="3531014"/>
            <a:ext cx="182245" cy="6261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Лайтбокс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396811" y="3531160"/>
            <a:ext cx="182245" cy="47370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Др</a:t>
            </a:r>
            <a:r>
              <a:rPr dirty="0" sz="1100" spc="-1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1100" spc="-1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632204" y="4451603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70103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407664" y="4408932"/>
            <a:ext cx="243839" cy="8534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1889886" y="4349292"/>
            <a:ext cx="3648710" cy="748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7525" algn="l"/>
              </a:tabLst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к-во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 контактов	цена за 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тыс</a:t>
            </a:r>
            <a:r>
              <a:rPr dirty="0" sz="1100" spc="-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контактов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829310" marR="5080">
              <a:lnSpc>
                <a:spcPct val="100000"/>
              </a:lnSpc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январь-июнь  2019(среднемесячные)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18566" y="1346331"/>
            <a:ext cx="306070" cy="19754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045"/>
              </a:lnSpc>
            </a:pPr>
            <a:r>
              <a:rPr dirty="0" sz="1000" spc="-70">
                <a:solidFill>
                  <a:srgbClr val="7E7E7E"/>
                </a:solidFill>
                <a:latin typeface="Arial"/>
                <a:cs typeface="Arial"/>
              </a:rPr>
              <a:t>Среднее </a:t>
            </a:r>
            <a:r>
              <a:rPr dirty="0" sz="1000" spc="-25">
                <a:solidFill>
                  <a:srgbClr val="7E7E7E"/>
                </a:solidFill>
                <a:latin typeface="Arial"/>
                <a:cs typeface="Arial"/>
              </a:rPr>
              <a:t>к-во </a:t>
            </a:r>
            <a:r>
              <a:rPr dirty="0" sz="1000" spc="-40">
                <a:solidFill>
                  <a:srgbClr val="7E7E7E"/>
                </a:solidFill>
                <a:latin typeface="Arial"/>
                <a:cs typeface="Arial"/>
              </a:rPr>
              <a:t>контактов </a:t>
            </a:r>
            <a:r>
              <a:rPr dirty="0" sz="1000" spc="-60">
                <a:solidFill>
                  <a:srgbClr val="7E7E7E"/>
                </a:solidFill>
                <a:latin typeface="Arial"/>
                <a:cs typeface="Arial"/>
              </a:rPr>
              <a:t>носителя</a:t>
            </a:r>
            <a:r>
              <a:rPr dirty="0" sz="100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00" spc="-60">
                <a:solidFill>
                  <a:srgbClr val="7E7E7E"/>
                </a:solidFill>
                <a:latin typeface="Arial"/>
                <a:cs typeface="Arial"/>
              </a:rPr>
              <a:t>за</a:t>
            </a:r>
            <a:endParaRPr sz="10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  <a:spcBef>
                <a:spcPts val="10"/>
              </a:spcBef>
            </a:pP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месяц</a:t>
            </a:r>
            <a:r>
              <a:rPr dirty="0" sz="1000" spc="-60">
                <a:solidFill>
                  <a:srgbClr val="7E7E7E"/>
                </a:solidFill>
                <a:latin typeface="Arial"/>
                <a:cs typeface="Arial"/>
              </a:rPr>
              <a:t> (тыс)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194425" y="1414318"/>
            <a:ext cx="304800" cy="20389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045"/>
              </a:lnSpc>
            </a:pPr>
            <a:r>
              <a:rPr dirty="0" sz="1000" spc="-75">
                <a:solidFill>
                  <a:srgbClr val="7E7E7E"/>
                </a:solidFill>
                <a:latin typeface="Arial"/>
                <a:cs typeface="Arial"/>
              </a:rPr>
              <a:t>Средняя </a:t>
            </a:r>
            <a:r>
              <a:rPr dirty="0" sz="1000" spc="-55">
                <a:solidFill>
                  <a:srgbClr val="7E7E7E"/>
                </a:solidFill>
                <a:latin typeface="Arial"/>
                <a:cs typeface="Arial"/>
              </a:rPr>
              <a:t>стоимость </a:t>
            </a:r>
            <a:r>
              <a:rPr dirty="0" sz="1000" spc="-65">
                <a:solidFill>
                  <a:srgbClr val="7E7E7E"/>
                </a:solidFill>
                <a:latin typeface="Arial"/>
                <a:cs typeface="Arial"/>
              </a:rPr>
              <a:t>тысячи</a:t>
            </a:r>
            <a:r>
              <a:rPr dirty="0" sz="1000" spc="-1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00" spc="-40">
                <a:solidFill>
                  <a:srgbClr val="7E7E7E"/>
                </a:solidFill>
                <a:latin typeface="Arial"/>
                <a:cs typeface="Arial"/>
              </a:rPr>
              <a:t>контактов</a:t>
            </a:r>
            <a:endParaRPr sz="10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000" spc="-30">
                <a:solidFill>
                  <a:srgbClr val="7E7E7E"/>
                </a:solidFill>
                <a:latin typeface="Arial"/>
                <a:cs typeface="Arial"/>
              </a:rPr>
              <a:t>(грн)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230885"/>
            <a:ext cx="696849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Товарные </a:t>
            </a:r>
            <a:r>
              <a:rPr dirty="0" spc="-10"/>
              <a:t>группы: </a:t>
            </a:r>
            <a:r>
              <a:rPr dirty="0" spc="-20"/>
              <a:t>затраты </a:t>
            </a:r>
            <a:r>
              <a:rPr dirty="0" spc="-5"/>
              <a:t>на наружную</a:t>
            </a:r>
            <a:r>
              <a:rPr dirty="0" spc="114"/>
              <a:t> </a:t>
            </a:r>
            <a:r>
              <a:rPr dirty="0"/>
              <a:t>рекламу</a:t>
            </a:r>
          </a:p>
        </p:txBody>
      </p:sp>
      <p:sp>
        <p:nvSpPr>
          <p:cNvPr id="3" name="object 3"/>
          <p:cNvSpPr/>
          <p:nvPr/>
        </p:nvSpPr>
        <p:spPr>
          <a:xfrm>
            <a:off x="539495" y="844296"/>
            <a:ext cx="8095488" cy="3742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07004" y="4749060"/>
            <a:ext cx="330835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2018-2019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янв-июнь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47320"/>
            <a:ext cx="3821429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Основные</a:t>
            </a:r>
            <a:r>
              <a:rPr dirty="0" spc="-20"/>
              <a:t> рекламодатели: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1209" y="455338"/>
            <a:ext cx="4325620" cy="340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655"/>
              </a:lnSpc>
            </a:pPr>
            <a:r>
              <a:rPr dirty="0" sz="2400" spc="-15">
                <a:solidFill>
                  <a:srgbClr val="7E7E7E"/>
                </a:solidFill>
                <a:latin typeface="Arial"/>
                <a:cs typeface="Arial"/>
              </a:rPr>
              <a:t>затраты </a:t>
            </a:r>
            <a:r>
              <a:rPr dirty="0" sz="2400" spc="-5">
                <a:solidFill>
                  <a:srgbClr val="7E7E7E"/>
                </a:solidFill>
                <a:latin typeface="Arial"/>
                <a:cs typeface="Arial"/>
              </a:rPr>
              <a:t>на наружную</a:t>
            </a:r>
            <a:r>
              <a:rPr dirty="0" sz="240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E7E7E"/>
                </a:solidFill>
                <a:latin typeface="Arial"/>
                <a:cs typeface="Arial"/>
              </a:rPr>
              <a:t>рекламу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5091" y="556259"/>
            <a:ext cx="8606028" cy="4064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07004" y="4749060"/>
            <a:ext cx="330835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2018-2019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янв-июнь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47320"/>
            <a:ext cx="7017384" cy="7581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Основные </a:t>
            </a:r>
            <a:r>
              <a:rPr dirty="0" spc="-15"/>
              <a:t>торговые </a:t>
            </a:r>
            <a:r>
              <a:rPr dirty="0"/>
              <a:t>марки: </a:t>
            </a:r>
            <a:r>
              <a:rPr dirty="0" spc="-15"/>
              <a:t>затраты </a:t>
            </a:r>
            <a:r>
              <a:rPr dirty="0" spc="-10"/>
              <a:t>на</a:t>
            </a:r>
            <a:r>
              <a:rPr dirty="0" spc="5"/>
              <a:t> </a:t>
            </a:r>
            <a:r>
              <a:rPr dirty="0" spc="-5"/>
              <a:t>наружную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рекламу</a:t>
            </a:r>
          </a:p>
        </p:txBody>
      </p:sp>
      <p:sp>
        <p:nvSpPr>
          <p:cNvPr id="3" name="object 3"/>
          <p:cNvSpPr/>
          <p:nvPr/>
        </p:nvSpPr>
        <p:spPr>
          <a:xfrm>
            <a:off x="684276" y="771144"/>
            <a:ext cx="8063483" cy="3895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707004" y="4749060"/>
            <a:ext cx="3308350" cy="182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2018-2019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янв-июнь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230885"/>
            <a:ext cx="565975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Сезонность </a:t>
            </a:r>
            <a:r>
              <a:rPr dirty="0" spc="-20"/>
              <a:t>затрат </a:t>
            </a:r>
            <a:r>
              <a:rPr dirty="0"/>
              <a:t>в </a:t>
            </a:r>
            <a:r>
              <a:rPr dirty="0" spc="-5"/>
              <a:t>наружной</a:t>
            </a:r>
            <a:r>
              <a:rPr dirty="0" spc="5"/>
              <a:t> </a:t>
            </a:r>
            <a:r>
              <a:rPr dirty="0"/>
              <a:t>рекламе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07004" y="4735779"/>
            <a:ext cx="30714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2018- июнь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56020" y="3290315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43728" y="3290315"/>
            <a:ext cx="704215" cy="0"/>
          </a:xfrm>
          <a:custGeom>
            <a:avLst/>
            <a:gdLst/>
            <a:ahLst/>
            <a:cxnLst/>
            <a:rect l="l" t="t" r="r" b="b"/>
            <a:pathLst>
              <a:path w="704214" h="0">
                <a:moveTo>
                  <a:pt x="0" y="0"/>
                </a:moveTo>
                <a:lnTo>
                  <a:pt x="7040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902708" y="3290315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 h="0">
                <a:moveTo>
                  <a:pt x="0" y="0"/>
                </a:moveTo>
                <a:lnTo>
                  <a:pt x="4328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13732" y="3290315"/>
            <a:ext cx="81280" cy="0"/>
          </a:xfrm>
          <a:custGeom>
            <a:avLst/>
            <a:gdLst/>
            <a:ahLst/>
            <a:cxnLst/>
            <a:rect l="l" t="t" r="r" b="b"/>
            <a:pathLst>
              <a:path w="81279" h="0">
                <a:moveTo>
                  <a:pt x="0" y="0"/>
                </a:moveTo>
                <a:lnTo>
                  <a:pt x="807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13732" y="2994660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 h="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13732" y="2697479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 h="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13732" y="2401823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 h="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13732" y="2104644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 h="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13732" y="1808988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 h="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13732" y="1511808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 h="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13732" y="1216152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 h="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13732" y="918972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 h="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94503" y="3220211"/>
            <a:ext cx="108585" cy="367665"/>
          </a:xfrm>
          <a:custGeom>
            <a:avLst/>
            <a:gdLst/>
            <a:ahLst/>
            <a:cxnLst/>
            <a:rect l="l" t="t" r="r" b="b"/>
            <a:pathLst>
              <a:path w="108585" h="367664">
                <a:moveTo>
                  <a:pt x="108204" y="0"/>
                </a:moveTo>
                <a:lnTo>
                  <a:pt x="0" y="0"/>
                </a:lnTo>
                <a:lnTo>
                  <a:pt x="0" y="367284"/>
                </a:lnTo>
                <a:lnTo>
                  <a:pt x="108204" y="367284"/>
                </a:lnTo>
                <a:lnTo>
                  <a:pt x="10820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65776" y="3457955"/>
            <a:ext cx="108585" cy="129539"/>
          </a:xfrm>
          <a:custGeom>
            <a:avLst/>
            <a:gdLst/>
            <a:ahLst/>
            <a:cxnLst/>
            <a:rect l="l" t="t" r="r" b="b"/>
            <a:pathLst>
              <a:path w="108585" h="129539">
                <a:moveTo>
                  <a:pt x="108203" y="0"/>
                </a:moveTo>
                <a:lnTo>
                  <a:pt x="0" y="0"/>
                </a:lnTo>
                <a:lnTo>
                  <a:pt x="0" y="129540"/>
                </a:lnTo>
                <a:lnTo>
                  <a:pt x="108203" y="129540"/>
                </a:lnTo>
                <a:lnTo>
                  <a:pt x="10820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335523" y="3136392"/>
            <a:ext cx="108585" cy="451484"/>
          </a:xfrm>
          <a:custGeom>
            <a:avLst/>
            <a:gdLst/>
            <a:ahLst/>
            <a:cxnLst/>
            <a:rect l="l" t="t" r="r" b="b"/>
            <a:pathLst>
              <a:path w="108585" h="451485">
                <a:moveTo>
                  <a:pt x="108203" y="0"/>
                </a:moveTo>
                <a:lnTo>
                  <a:pt x="0" y="0"/>
                </a:lnTo>
                <a:lnTo>
                  <a:pt x="0" y="451103"/>
                </a:lnTo>
                <a:lnTo>
                  <a:pt x="108203" y="451103"/>
                </a:lnTo>
                <a:lnTo>
                  <a:pt x="10820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06796" y="3355847"/>
            <a:ext cx="108585" cy="231775"/>
          </a:xfrm>
          <a:custGeom>
            <a:avLst/>
            <a:gdLst/>
            <a:ahLst/>
            <a:cxnLst/>
            <a:rect l="l" t="t" r="r" b="b"/>
            <a:pathLst>
              <a:path w="108585" h="231775">
                <a:moveTo>
                  <a:pt x="108203" y="0"/>
                </a:moveTo>
                <a:lnTo>
                  <a:pt x="0" y="0"/>
                </a:lnTo>
                <a:lnTo>
                  <a:pt x="0" y="231647"/>
                </a:lnTo>
                <a:lnTo>
                  <a:pt x="108203" y="231647"/>
                </a:lnTo>
                <a:lnTo>
                  <a:pt x="10820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78067" y="3419855"/>
            <a:ext cx="108585" cy="167640"/>
          </a:xfrm>
          <a:custGeom>
            <a:avLst/>
            <a:gdLst/>
            <a:ahLst/>
            <a:cxnLst/>
            <a:rect l="l" t="t" r="r" b="b"/>
            <a:pathLst>
              <a:path w="108585" h="167639">
                <a:moveTo>
                  <a:pt x="108204" y="0"/>
                </a:moveTo>
                <a:lnTo>
                  <a:pt x="0" y="0"/>
                </a:lnTo>
                <a:lnTo>
                  <a:pt x="0" y="167640"/>
                </a:lnTo>
                <a:lnTo>
                  <a:pt x="108204" y="167640"/>
                </a:lnTo>
                <a:lnTo>
                  <a:pt x="10820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47815" y="3240023"/>
            <a:ext cx="108585" cy="347980"/>
          </a:xfrm>
          <a:custGeom>
            <a:avLst/>
            <a:gdLst/>
            <a:ahLst/>
            <a:cxnLst/>
            <a:rect l="l" t="t" r="r" b="b"/>
            <a:pathLst>
              <a:path w="108585" h="347979">
                <a:moveTo>
                  <a:pt x="108204" y="0"/>
                </a:moveTo>
                <a:lnTo>
                  <a:pt x="0" y="0"/>
                </a:lnTo>
                <a:lnTo>
                  <a:pt x="0" y="347472"/>
                </a:lnTo>
                <a:lnTo>
                  <a:pt x="108204" y="347472"/>
                </a:lnTo>
                <a:lnTo>
                  <a:pt x="10820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959852" y="918972"/>
            <a:ext cx="0" cy="2668905"/>
          </a:xfrm>
          <a:custGeom>
            <a:avLst/>
            <a:gdLst/>
            <a:ahLst/>
            <a:cxnLst/>
            <a:rect l="l" t="t" r="r" b="b"/>
            <a:pathLst>
              <a:path w="0" h="2668904">
                <a:moveTo>
                  <a:pt x="0" y="266852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959852" y="3587496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959852" y="3320796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959852" y="3054095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959852" y="2785872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959852" y="2519172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959852" y="2252472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959852" y="1985772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959852" y="1719072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959852" y="1452372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959852" y="1185672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959852" y="918972"/>
            <a:ext cx="43180" cy="0"/>
          </a:xfrm>
          <a:custGeom>
            <a:avLst/>
            <a:gdLst/>
            <a:ahLst/>
            <a:cxnLst/>
            <a:rect l="l" t="t" r="r" b="b"/>
            <a:pathLst>
              <a:path w="43179" h="0">
                <a:moveTo>
                  <a:pt x="0" y="0"/>
                </a:moveTo>
                <a:lnTo>
                  <a:pt x="42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13732" y="918972"/>
            <a:ext cx="0" cy="2668905"/>
          </a:xfrm>
          <a:custGeom>
            <a:avLst/>
            <a:gdLst/>
            <a:ahLst/>
            <a:cxnLst/>
            <a:rect l="l" t="t" r="r" b="b"/>
            <a:pathLst>
              <a:path w="0" h="2668904">
                <a:moveTo>
                  <a:pt x="0" y="266852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72584" y="358749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72584" y="3290315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672584" y="2994660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672584" y="26974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672584" y="240182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672584" y="21046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672584" y="180898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672584" y="151180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72584" y="12161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672584" y="91897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713732" y="3587496"/>
            <a:ext cx="3246120" cy="0"/>
          </a:xfrm>
          <a:custGeom>
            <a:avLst/>
            <a:gdLst/>
            <a:ahLst/>
            <a:cxnLst/>
            <a:rect l="l" t="t" r="r" b="b"/>
            <a:pathLst>
              <a:path w="3246120" h="0">
                <a:moveTo>
                  <a:pt x="0" y="0"/>
                </a:moveTo>
                <a:lnTo>
                  <a:pt x="32461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713732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985003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254752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526023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795771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067044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336791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608064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877811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149083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418831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690104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959852" y="3587496"/>
            <a:ext cx="0" cy="47625"/>
          </a:xfrm>
          <a:custGeom>
            <a:avLst/>
            <a:gdLst/>
            <a:ahLst/>
            <a:cxnLst/>
            <a:rect l="l" t="t" r="r" b="b"/>
            <a:pathLst>
              <a:path w="0" h="47625">
                <a:moveTo>
                  <a:pt x="0" y="0"/>
                </a:moveTo>
                <a:lnTo>
                  <a:pt x="0" y="4724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849367" y="1620011"/>
            <a:ext cx="2976880" cy="680085"/>
          </a:xfrm>
          <a:custGeom>
            <a:avLst/>
            <a:gdLst/>
            <a:ahLst/>
            <a:cxnLst/>
            <a:rect l="l" t="t" r="r" b="b"/>
            <a:pathLst>
              <a:path w="2976879" h="680085">
                <a:moveTo>
                  <a:pt x="0" y="679704"/>
                </a:moveTo>
                <a:lnTo>
                  <a:pt x="269748" y="347471"/>
                </a:lnTo>
                <a:lnTo>
                  <a:pt x="541020" y="236220"/>
                </a:lnTo>
                <a:lnTo>
                  <a:pt x="812292" y="192024"/>
                </a:lnTo>
                <a:lnTo>
                  <a:pt x="1082040" y="173736"/>
                </a:lnTo>
                <a:lnTo>
                  <a:pt x="1353312" y="198120"/>
                </a:lnTo>
                <a:lnTo>
                  <a:pt x="1623060" y="254508"/>
                </a:lnTo>
                <a:lnTo>
                  <a:pt x="1894332" y="300227"/>
                </a:lnTo>
                <a:lnTo>
                  <a:pt x="2164080" y="64008"/>
                </a:lnTo>
                <a:lnTo>
                  <a:pt x="2435352" y="0"/>
                </a:lnTo>
                <a:lnTo>
                  <a:pt x="2705100" y="13715"/>
                </a:lnTo>
                <a:lnTo>
                  <a:pt x="2976372" y="32003"/>
                </a:lnTo>
              </a:path>
            </a:pathLst>
          </a:custGeom>
          <a:ln w="2743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849367" y="1274063"/>
            <a:ext cx="1353820" cy="672465"/>
          </a:xfrm>
          <a:custGeom>
            <a:avLst/>
            <a:gdLst/>
            <a:ahLst/>
            <a:cxnLst/>
            <a:rect l="l" t="t" r="r" b="b"/>
            <a:pathLst>
              <a:path w="1353820" h="672464">
                <a:moveTo>
                  <a:pt x="0" y="672084"/>
                </a:moveTo>
                <a:lnTo>
                  <a:pt x="269748" y="537972"/>
                </a:lnTo>
                <a:lnTo>
                  <a:pt x="541020" y="0"/>
                </a:lnTo>
                <a:lnTo>
                  <a:pt x="812292" y="230124"/>
                </a:lnTo>
                <a:lnTo>
                  <a:pt x="1082040" y="294132"/>
                </a:lnTo>
                <a:lnTo>
                  <a:pt x="1353312" y="85344"/>
                </a:lnTo>
              </a:path>
            </a:pathLst>
          </a:custGeom>
          <a:ln w="27432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728209" y="2990850"/>
            <a:ext cx="243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0">
                <a:latin typeface="Arial"/>
                <a:cs typeface="Arial"/>
              </a:rPr>
              <a:t>27%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998846" y="3227958"/>
            <a:ext cx="243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0">
                <a:latin typeface="Arial"/>
                <a:cs typeface="Arial"/>
              </a:rPr>
              <a:t>10%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69229" y="2907283"/>
            <a:ext cx="243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0">
                <a:latin typeface="Arial"/>
                <a:cs typeface="Arial"/>
              </a:rPr>
              <a:t>34%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539866" y="3125546"/>
            <a:ext cx="51498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0">
                <a:latin typeface="Arial"/>
                <a:cs typeface="Arial"/>
              </a:rPr>
              <a:t>17%</a:t>
            </a:r>
            <a:r>
              <a:rPr dirty="0" sz="1000" spc="65">
                <a:latin typeface="Arial"/>
                <a:cs typeface="Arial"/>
              </a:rPr>
              <a:t> </a:t>
            </a:r>
            <a:r>
              <a:rPr dirty="0" baseline="-27777" sz="1500" spc="-150">
                <a:latin typeface="Arial"/>
                <a:cs typeface="Arial"/>
              </a:rPr>
              <a:t>13%</a:t>
            </a:r>
            <a:endParaRPr baseline="-27777" sz="15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080886" y="3010915"/>
            <a:ext cx="2438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0">
                <a:latin typeface="Arial"/>
                <a:cs typeface="Arial"/>
              </a:rPr>
              <a:t>26%</a:t>
            </a:r>
            <a:endParaRPr sz="1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069071" y="712190"/>
            <a:ext cx="383540" cy="296100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100" spc="-5">
                <a:latin typeface="Arial"/>
                <a:cs typeface="Arial"/>
              </a:rPr>
              <a:t>200%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5">
                <a:latin typeface="Arial"/>
                <a:cs typeface="Arial"/>
              </a:rPr>
              <a:t>180%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5">
                <a:latin typeface="Arial"/>
                <a:cs typeface="Arial"/>
              </a:rPr>
              <a:t>160%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100" spc="-5">
                <a:latin typeface="Arial"/>
                <a:cs typeface="Arial"/>
              </a:rPr>
              <a:t>140%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5">
                <a:latin typeface="Arial"/>
                <a:cs typeface="Arial"/>
              </a:rPr>
              <a:t>120%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5">
                <a:latin typeface="Arial"/>
                <a:cs typeface="Arial"/>
              </a:rPr>
              <a:t>100%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5">
                <a:latin typeface="Arial"/>
                <a:cs typeface="Arial"/>
              </a:rPr>
              <a:t>80%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1100" spc="-5">
                <a:latin typeface="Arial"/>
                <a:cs typeface="Arial"/>
              </a:rPr>
              <a:t>60%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5">
                <a:latin typeface="Arial"/>
                <a:cs typeface="Arial"/>
              </a:rPr>
              <a:t>40%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5">
                <a:latin typeface="Arial"/>
                <a:cs typeface="Arial"/>
              </a:rPr>
              <a:t>20%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5">
                <a:latin typeface="Arial"/>
                <a:cs typeface="Arial"/>
              </a:rPr>
              <a:t>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504182" y="3479419"/>
            <a:ext cx="1035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426458" y="3183127"/>
            <a:ext cx="1809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50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348734" y="2886583"/>
            <a:ext cx="25907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100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348734" y="2590038"/>
            <a:ext cx="25907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150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48734" y="2293366"/>
            <a:ext cx="25907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200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348734" y="1996516"/>
            <a:ext cx="259079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Arial"/>
                <a:cs typeface="Arial"/>
              </a:rPr>
              <a:t>250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348734" y="1700530"/>
            <a:ext cx="259079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Arial"/>
                <a:cs typeface="Arial"/>
              </a:rPr>
              <a:t>300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348734" y="1403984"/>
            <a:ext cx="259079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Arial"/>
                <a:cs typeface="Arial"/>
              </a:rPr>
              <a:t>350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48734" y="1107439"/>
            <a:ext cx="259079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Arial"/>
                <a:cs typeface="Arial"/>
              </a:rPr>
              <a:t>400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48734" y="810895"/>
            <a:ext cx="259079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latin typeface="Arial"/>
                <a:cs typeface="Arial"/>
              </a:rPr>
              <a:t>450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690109" y="3750652"/>
            <a:ext cx="182117" cy="191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941696" y="3750487"/>
            <a:ext cx="201294" cy="196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207000" y="3751707"/>
            <a:ext cx="203453" cy="210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494528" y="3752583"/>
            <a:ext cx="186182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747258" y="3727119"/>
            <a:ext cx="751966" cy="2440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600317" y="3738994"/>
            <a:ext cx="157099" cy="1765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859269" y="3746119"/>
            <a:ext cx="181609" cy="1816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138778" y="3738371"/>
            <a:ext cx="164102" cy="1803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384160" y="3747452"/>
            <a:ext cx="197739" cy="1955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668132" y="3742220"/>
            <a:ext cx="189484" cy="2222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744211" y="413461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70103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5002529" y="4031996"/>
            <a:ext cx="3251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И</a:t>
            </a:r>
            <a:r>
              <a:rPr dirty="0" sz="1100" spc="-5">
                <a:latin typeface="Arial"/>
                <a:cs typeface="Arial"/>
              </a:rPr>
              <a:t>зм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897879" y="413461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6155563" y="4027423"/>
            <a:ext cx="3365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2018</a:t>
            </a:r>
            <a:endParaRPr sz="11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062216" y="413461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7432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7320153" y="4027423"/>
            <a:ext cx="3365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Arial"/>
                <a:cs typeface="Arial"/>
              </a:rPr>
              <a:t>2019</a:t>
            </a:r>
            <a:endParaRPr sz="11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50256" y="909723"/>
            <a:ext cx="182245" cy="28092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Месячная динамика </a:t>
            </a:r>
            <a:r>
              <a:rPr dirty="0" sz="1100">
                <a:latin typeface="Arial"/>
                <a:cs typeface="Arial"/>
              </a:rPr>
              <a:t>бюджетов ( </a:t>
            </a:r>
            <a:r>
              <a:rPr dirty="0" sz="1100" spc="-5">
                <a:latin typeface="Arial"/>
                <a:cs typeface="Arial"/>
              </a:rPr>
              <a:t>млн. грн.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668204" y="969264"/>
            <a:ext cx="182245" cy="27495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Месячная разница </a:t>
            </a:r>
            <a:r>
              <a:rPr dirty="0" sz="1100">
                <a:latin typeface="Arial"/>
                <a:cs typeface="Arial"/>
              </a:rPr>
              <a:t>бюджетов ( </a:t>
            </a:r>
            <a:r>
              <a:rPr dirty="0" sz="1100" spc="-5">
                <a:latin typeface="Arial"/>
                <a:cs typeface="Arial"/>
              </a:rPr>
              <a:t>млн. грн.</a:t>
            </a:r>
            <a:r>
              <a:rPr dirty="0" sz="1100" spc="-1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91465" y="1118569"/>
            <a:ext cx="2732237" cy="28568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47320"/>
            <a:ext cx="7979409" cy="7581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Распределение </a:t>
            </a:r>
            <a:r>
              <a:rPr dirty="0" spc="-10"/>
              <a:t>проданных </a:t>
            </a:r>
            <a:r>
              <a:rPr dirty="0" spc="-5"/>
              <a:t>рекламных </a:t>
            </a:r>
            <a:r>
              <a:rPr dirty="0" spc="-15"/>
              <a:t>поверхностей</a:t>
            </a:r>
            <a:r>
              <a:rPr dirty="0" spc="135"/>
              <a:t> </a:t>
            </a:r>
            <a:r>
              <a:rPr dirty="0"/>
              <a:t>по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основным </a:t>
            </a:r>
            <a:r>
              <a:rPr dirty="0" spc="-20"/>
              <a:t>городам</a:t>
            </a:r>
            <a:r>
              <a:rPr dirty="0" spc="10"/>
              <a:t> </a:t>
            </a:r>
            <a:r>
              <a:rPr dirty="0" spc="-15"/>
              <a:t>Украины.</a:t>
            </a:r>
          </a:p>
        </p:txBody>
      </p:sp>
      <p:sp>
        <p:nvSpPr>
          <p:cNvPr id="3" name="object 3"/>
          <p:cNvSpPr/>
          <p:nvPr/>
        </p:nvSpPr>
        <p:spPr>
          <a:xfrm>
            <a:off x="8881871" y="3128772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057388" y="3128772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44383" y="312877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231380" y="3128772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19900" y="312877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06896" y="3128772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95415" y="312877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82411" y="312877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28844" y="3128772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881871" y="2916935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057388" y="2916935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644383" y="2916935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231380" y="2916935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819900" y="2916935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406896" y="2916935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95415" y="2916935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582411" y="2916935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28844" y="2916935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881871" y="2705100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057388" y="2705100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644383" y="2705100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231380" y="2705100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819900" y="2705100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406896" y="2705100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995415" y="2705100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82411" y="2705100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28844" y="2705100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881871" y="2491739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057388" y="2491739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644383" y="249173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231380" y="2491739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819900" y="249173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406896" y="2491739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995415" y="249173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82411" y="249173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228844" y="2491739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881871" y="2279904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057388" y="2279904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644383" y="227990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231380" y="2279904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819900" y="227990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406896" y="2279904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995415" y="227990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582411" y="227990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228844" y="2279904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881871" y="2068067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057388" y="2068067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644383" y="2068067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231380" y="2068067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819900" y="2068067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995415" y="2068067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582411" y="2068067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228844" y="2068067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881871" y="1854707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057388" y="1854707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644383" y="1854707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231380" y="1854707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819900" y="1854707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406896" y="1854707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995415" y="1854707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228844" y="1854707"/>
            <a:ext cx="471170" cy="0"/>
          </a:xfrm>
          <a:custGeom>
            <a:avLst/>
            <a:gdLst/>
            <a:ahLst/>
            <a:cxnLst/>
            <a:rect l="l" t="t" r="r" b="b"/>
            <a:pathLst>
              <a:path w="471170" h="0">
                <a:moveTo>
                  <a:pt x="0" y="0"/>
                </a:moveTo>
                <a:lnTo>
                  <a:pt x="47091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881871" y="1642872"/>
            <a:ext cx="59690" cy="0"/>
          </a:xfrm>
          <a:custGeom>
            <a:avLst/>
            <a:gdLst/>
            <a:ahLst/>
            <a:cxnLst/>
            <a:rect l="l" t="t" r="r" b="b"/>
            <a:pathLst>
              <a:path w="59690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057388" y="1642872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644383" y="164287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819900" y="1642872"/>
            <a:ext cx="530860" cy="0"/>
          </a:xfrm>
          <a:custGeom>
            <a:avLst/>
            <a:gdLst/>
            <a:ahLst/>
            <a:cxnLst/>
            <a:rect l="l" t="t" r="r" b="b"/>
            <a:pathLst>
              <a:path w="530859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406896" y="1642872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995415" y="164287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582411" y="164287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228844" y="1642872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057388" y="1431036"/>
            <a:ext cx="883919" cy="0"/>
          </a:xfrm>
          <a:custGeom>
            <a:avLst/>
            <a:gdLst/>
            <a:ahLst/>
            <a:cxnLst/>
            <a:rect l="l" t="t" r="r" b="b"/>
            <a:pathLst>
              <a:path w="883920" h="0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644383" y="1431036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231380" y="1431036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819900" y="1431036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406896" y="1431036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582411" y="1431036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228844" y="1431036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228844" y="1217675"/>
            <a:ext cx="3712845" cy="0"/>
          </a:xfrm>
          <a:custGeom>
            <a:avLst/>
            <a:gdLst/>
            <a:ahLst/>
            <a:cxnLst/>
            <a:rect l="l" t="t" r="r" b="b"/>
            <a:pathLst>
              <a:path w="3712845" h="0">
                <a:moveTo>
                  <a:pt x="0" y="0"/>
                </a:moveTo>
                <a:lnTo>
                  <a:pt x="37124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288279" y="2566416"/>
            <a:ext cx="294640" cy="775970"/>
          </a:xfrm>
          <a:custGeom>
            <a:avLst/>
            <a:gdLst/>
            <a:ahLst/>
            <a:cxnLst/>
            <a:rect l="l" t="t" r="r" b="b"/>
            <a:pathLst>
              <a:path w="294639" h="775970">
                <a:moveTo>
                  <a:pt x="294132" y="0"/>
                </a:moveTo>
                <a:lnTo>
                  <a:pt x="0" y="0"/>
                </a:lnTo>
                <a:lnTo>
                  <a:pt x="0" y="775715"/>
                </a:lnTo>
                <a:lnTo>
                  <a:pt x="294132" y="775715"/>
                </a:lnTo>
                <a:lnTo>
                  <a:pt x="29413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699759" y="2295144"/>
            <a:ext cx="295910" cy="1047115"/>
          </a:xfrm>
          <a:custGeom>
            <a:avLst/>
            <a:gdLst/>
            <a:ahLst/>
            <a:cxnLst/>
            <a:rect l="l" t="t" r="r" b="b"/>
            <a:pathLst>
              <a:path w="295910" h="1047114">
                <a:moveTo>
                  <a:pt x="295655" y="0"/>
                </a:moveTo>
                <a:lnTo>
                  <a:pt x="0" y="0"/>
                </a:lnTo>
                <a:lnTo>
                  <a:pt x="0" y="1046988"/>
                </a:lnTo>
                <a:lnTo>
                  <a:pt x="295655" y="1046988"/>
                </a:lnTo>
                <a:lnTo>
                  <a:pt x="2956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112764" y="2520695"/>
            <a:ext cx="294640" cy="821690"/>
          </a:xfrm>
          <a:custGeom>
            <a:avLst/>
            <a:gdLst/>
            <a:ahLst/>
            <a:cxnLst/>
            <a:rect l="l" t="t" r="r" b="b"/>
            <a:pathLst>
              <a:path w="294639" h="821689">
                <a:moveTo>
                  <a:pt x="294132" y="0"/>
                </a:moveTo>
                <a:lnTo>
                  <a:pt x="0" y="0"/>
                </a:lnTo>
                <a:lnTo>
                  <a:pt x="0" y="821436"/>
                </a:lnTo>
                <a:lnTo>
                  <a:pt x="294132" y="821436"/>
                </a:lnTo>
                <a:lnTo>
                  <a:pt x="29413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525768" y="2244851"/>
            <a:ext cx="294640" cy="1097280"/>
          </a:xfrm>
          <a:custGeom>
            <a:avLst/>
            <a:gdLst/>
            <a:ahLst/>
            <a:cxnLst/>
            <a:rect l="l" t="t" r="r" b="b"/>
            <a:pathLst>
              <a:path w="294640" h="1097279">
                <a:moveTo>
                  <a:pt x="294131" y="0"/>
                </a:moveTo>
                <a:lnTo>
                  <a:pt x="0" y="0"/>
                </a:lnTo>
                <a:lnTo>
                  <a:pt x="0" y="1097280"/>
                </a:lnTo>
                <a:lnTo>
                  <a:pt x="294131" y="1097280"/>
                </a:lnTo>
                <a:lnTo>
                  <a:pt x="29413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937247" y="2763011"/>
            <a:ext cx="294640" cy="579120"/>
          </a:xfrm>
          <a:custGeom>
            <a:avLst/>
            <a:gdLst/>
            <a:ahLst/>
            <a:cxnLst/>
            <a:rect l="l" t="t" r="r" b="b"/>
            <a:pathLst>
              <a:path w="294640" h="579120">
                <a:moveTo>
                  <a:pt x="294131" y="0"/>
                </a:moveTo>
                <a:lnTo>
                  <a:pt x="0" y="0"/>
                </a:lnTo>
                <a:lnTo>
                  <a:pt x="0" y="579119"/>
                </a:lnTo>
                <a:lnTo>
                  <a:pt x="294131" y="579119"/>
                </a:lnTo>
                <a:lnTo>
                  <a:pt x="29413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350252" y="2383535"/>
            <a:ext cx="294640" cy="958850"/>
          </a:xfrm>
          <a:custGeom>
            <a:avLst/>
            <a:gdLst/>
            <a:ahLst/>
            <a:cxnLst/>
            <a:rect l="l" t="t" r="r" b="b"/>
            <a:pathLst>
              <a:path w="294640" h="958850">
                <a:moveTo>
                  <a:pt x="294131" y="0"/>
                </a:moveTo>
                <a:lnTo>
                  <a:pt x="0" y="0"/>
                </a:lnTo>
                <a:lnTo>
                  <a:pt x="0" y="958595"/>
                </a:lnTo>
                <a:lnTo>
                  <a:pt x="294131" y="958595"/>
                </a:lnTo>
                <a:lnTo>
                  <a:pt x="29413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761731" y="2019300"/>
            <a:ext cx="295910" cy="1323340"/>
          </a:xfrm>
          <a:custGeom>
            <a:avLst/>
            <a:gdLst/>
            <a:ahLst/>
            <a:cxnLst/>
            <a:rect l="l" t="t" r="r" b="b"/>
            <a:pathLst>
              <a:path w="295909" h="1323339">
                <a:moveTo>
                  <a:pt x="295656" y="0"/>
                </a:moveTo>
                <a:lnTo>
                  <a:pt x="0" y="0"/>
                </a:lnTo>
                <a:lnTo>
                  <a:pt x="0" y="1322832"/>
                </a:lnTo>
                <a:lnTo>
                  <a:pt x="295656" y="1322832"/>
                </a:lnTo>
                <a:lnTo>
                  <a:pt x="2956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8587740" y="2302764"/>
            <a:ext cx="294640" cy="1039494"/>
          </a:xfrm>
          <a:custGeom>
            <a:avLst/>
            <a:gdLst/>
            <a:ahLst/>
            <a:cxnLst/>
            <a:rect l="l" t="t" r="r" b="b"/>
            <a:pathLst>
              <a:path w="294640" h="1039495">
                <a:moveTo>
                  <a:pt x="294131" y="0"/>
                </a:moveTo>
                <a:lnTo>
                  <a:pt x="0" y="0"/>
                </a:lnTo>
                <a:lnTo>
                  <a:pt x="0" y="1039368"/>
                </a:lnTo>
                <a:lnTo>
                  <a:pt x="294131" y="1039368"/>
                </a:lnTo>
                <a:lnTo>
                  <a:pt x="29413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288279" y="2093976"/>
            <a:ext cx="294640" cy="472440"/>
          </a:xfrm>
          <a:custGeom>
            <a:avLst/>
            <a:gdLst/>
            <a:ahLst/>
            <a:cxnLst/>
            <a:rect l="l" t="t" r="r" b="b"/>
            <a:pathLst>
              <a:path w="294639" h="472439">
                <a:moveTo>
                  <a:pt x="294132" y="0"/>
                </a:moveTo>
                <a:lnTo>
                  <a:pt x="0" y="0"/>
                </a:lnTo>
                <a:lnTo>
                  <a:pt x="0" y="472440"/>
                </a:lnTo>
                <a:lnTo>
                  <a:pt x="294132" y="472440"/>
                </a:lnTo>
                <a:lnTo>
                  <a:pt x="294132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699759" y="1911095"/>
            <a:ext cx="295910" cy="384175"/>
          </a:xfrm>
          <a:custGeom>
            <a:avLst/>
            <a:gdLst/>
            <a:ahLst/>
            <a:cxnLst/>
            <a:rect l="l" t="t" r="r" b="b"/>
            <a:pathLst>
              <a:path w="295910" h="384175">
                <a:moveTo>
                  <a:pt x="295655" y="0"/>
                </a:moveTo>
                <a:lnTo>
                  <a:pt x="0" y="0"/>
                </a:lnTo>
                <a:lnTo>
                  <a:pt x="0" y="384048"/>
                </a:lnTo>
                <a:lnTo>
                  <a:pt x="295655" y="384048"/>
                </a:lnTo>
                <a:lnTo>
                  <a:pt x="29565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112764" y="2069592"/>
            <a:ext cx="294640" cy="451484"/>
          </a:xfrm>
          <a:custGeom>
            <a:avLst/>
            <a:gdLst/>
            <a:ahLst/>
            <a:cxnLst/>
            <a:rect l="l" t="t" r="r" b="b"/>
            <a:pathLst>
              <a:path w="294639" h="451485">
                <a:moveTo>
                  <a:pt x="294132" y="0"/>
                </a:moveTo>
                <a:lnTo>
                  <a:pt x="0" y="0"/>
                </a:lnTo>
                <a:lnTo>
                  <a:pt x="0" y="451103"/>
                </a:lnTo>
                <a:lnTo>
                  <a:pt x="294132" y="451103"/>
                </a:lnTo>
                <a:lnTo>
                  <a:pt x="294132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525768" y="2014727"/>
            <a:ext cx="294640" cy="230504"/>
          </a:xfrm>
          <a:custGeom>
            <a:avLst/>
            <a:gdLst/>
            <a:ahLst/>
            <a:cxnLst/>
            <a:rect l="l" t="t" r="r" b="b"/>
            <a:pathLst>
              <a:path w="294640" h="230505">
                <a:moveTo>
                  <a:pt x="294131" y="0"/>
                </a:moveTo>
                <a:lnTo>
                  <a:pt x="0" y="0"/>
                </a:lnTo>
                <a:lnTo>
                  <a:pt x="0" y="230124"/>
                </a:lnTo>
                <a:lnTo>
                  <a:pt x="294131" y="230124"/>
                </a:lnTo>
                <a:lnTo>
                  <a:pt x="294131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937247" y="2250948"/>
            <a:ext cx="294640" cy="512445"/>
          </a:xfrm>
          <a:custGeom>
            <a:avLst/>
            <a:gdLst/>
            <a:ahLst/>
            <a:cxnLst/>
            <a:rect l="l" t="t" r="r" b="b"/>
            <a:pathLst>
              <a:path w="294640" h="512444">
                <a:moveTo>
                  <a:pt x="294131" y="0"/>
                </a:moveTo>
                <a:lnTo>
                  <a:pt x="0" y="0"/>
                </a:lnTo>
                <a:lnTo>
                  <a:pt x="0" y="512063"/>
                </a:lnTo>
                <a:lnTo>
                  <a:pt x="294131" y="512063"/>
                </a:lnTo>
                <a:lnTo>
                  <a:pt x="294131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7350252" y="1938527"/>
            <a:ext cx="294640" cy="445134"/>
          </a:xfrm>
          <a:custGeom>
            <a:avLst/>
            <a:gdLst/>
            <a:ahLst/>
            <a:cxnLst/>
            <a:rect l="l" t="t" r="r" b="b"/>
            <a:pathLst>
              <a:path w="294640" h="445135">
                <a:moveTo>
                  <a:pt x="294131" y="0"/>
                </a:moveTo>
                <a:lnTo>
                  <a:pt x="0" y="0"/>
                </a:lnTo>
                <a:lnTo>
                  <a:pt x="0" y="445008"/>
                </a:lnTo>
                <a:lnTo>
                  <a:pt x="294131" y="445008"/>
                </a:lnTo>
                <a:lnTo>
                  <a:pt x="294131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7761731" y="1833372"/>
            <a:ext cx="295910" cy="186055"/>
          </a:xfrm>
          <a:custGeom>
            <a:avLst/>
            <a:gdLst/>
            <a:ahLst/>
            <a:cxnLst/>
            <a:rect l="l" t="t" r="r" b="b"/>
            <a:pathLst>
              <a:path w="295909" h="186055">
                <a:moveTo>
                  <a:pt x="295656" y="0"/>
                </a:moveTo>
                <a:lnTo>
                  <a:pt x="0" y="0"/>
                </a:lnTo>
                <a:lnTo>
                  <a:pt x="0" y="185927"/>
                </a:lnTo>
                <a:lnTo>
                  <a:pt x="295656" y="185927"/>
                </a:lnTo>
                <a:lnTo>
                  <a:pt x="29565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587740" y="1970532"/>
            <a:ext cx="294640" cy="332740"/>
          </a:xfrm>
          <a:custGeom>
            <a:avLst/>
            <a:gdLst/>
            <a:ahLst/>
            <a:cxnLst/>
            <a:rect l="l" t="t" r="r" b="b"/>
            <a:pathLst>
              <a:path w="294640" h="332739">
                <a:moveTo>
                  <a:pt x="294131" y="0"/>
                </a:moveTo>
                <a:lnTo>
                  <a:pt x="0" y="0"/>
                </a:lnTo>
                <a:lnTo>
                  <a:pt x="0" y="332231"/>
                </a:lnTo>
                <a:lnTo>
                  <a:pt x="294131" y="332231"/>
                </a:lnTo>
                <a:lnTo>
                  <a:pt x="294131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288279" y="1853183"/>
            <a:ext cx="294640" cy="241300"/>
          </a:xfrm>
          <a:custGeom>
            <a:avLst/>
            <a:gdLst/>
            <a:ahLst/>
            <a:cxnLst/>
            <a:rect l="l" t="t" r="r" b="b"/>
            <a:pathLst>
              <a:path w="294639" h="241300">
                <a:moveTo>
                  <a:pt x="294132" y="0"/>
                </a:moveTo>
                <a:lnTo>
                  <a:pt x="0" y="0"/>
                </a:lnTo>
                <a:lnTo>
                  <a:pt x="0" y="240791"/>
                </a:lnTo>
                <a:lnTo>
                  <a:pt x="294132" y="240791"/>
                </a:lnTo>
                <a:lnTo>
                  <a:pt x="294132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699759" y="1565147"/>
            <a:ext cx="295910" cy="346075"/>
          </a:xfrm>
          <a:custGeom>
            <a:avLst/>
            <a:gdLst/>
            <a:ahLst/>
            <a:cxnLst/>
            <a:rect l="l" t="t" r="r" b="b"/>
            <a:pathLst>
              <a:path w="295910" h="346075">
                <a:moveTo>
                  <a:pt x="295655" y="0"/>
                </a:moveTo>
                <a:lnTo>
                  <a:pt x="0" y="0"/>
                </a:lnTo>
                <a:lnTo>
                  <a:pt x="0" y="345947"/>
                </a:lnTo>
                <a:lnTo>
                  <a:pt x="295655" y="345947"/>
                </a:lnTo>
                <a:lnTo>
                  <a:pt x="295655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112764" y="1684020"/>
            <a:ext cx="294640" cy="386080"/>
          </a:xfrm>
          <a:custGeom>
            <a:avLst/>
            <a:gdLst/>
            <a:ahLst/>
            <a:cxnLst/>
            <a:rect l="l" t="t" r="r" b="b"/>
            <a:pathLst>
              <a:path w="294639" h="386080">
                <a:moveTo>
                  <a:pt x="294132" y="0"/>
                </a:moveTo>
                <a:lnTo>
                  <a:pt x="0" y="0"/>
                </a:lnTo>
                <a:lnTo>
                  <a:pt x="0" y="385571"/>
                </a:lnTo>
                <a:lnTo>
                  <a:pt x="294132" y="385571"/>
                </a:lnTo>
                <a:lnTo>
                  <a:pt x="294132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525768" y="1723644"/>
            <a:ext cx="294640" cy="291465"/>
          </a:xfrm>
          <a:custGeom>
            <a:avLst/>
            <a:gdLst/>
            <a:ahLst/>
            <a:cxnLst/>
            <a:rect l="l" t="t" r="r" b="b"/>
            <a:pathLst>
              <a:path w="294640" h="291464">
                <a:moveTo>
                  <a:pt x="294131" y="0"/>
                </a:moveTo>
                <a:lnTo>
                  <a:pt x="0" y="0"/>
                </a:lnTo>
                <a:lnTo>
                  <a:pt x="0" y="291083"/>
                </a:lnTo>
                <a:lnTo>
                  <a:pt x="294131" y="291083"/>
                </a:lnTo>
                <a:lnTo>
                  <a:pt x="294131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937247" y="2022348"/>
            <a:ext cx="294640" cy="228600"/>
          </a:xfrm>
          <a:custGeom>
            <a:avLst/>
            <a:gdLst/>
            <a:ahLst/>
            <a:cxnLst/>
            <a:rect l="l" t="t" r="r" b="b"/>
            <a:pathLst>
              <a:path w="294640" h="228600">
                <a:moveTo>
                  <a:pt x="294131" y="0"/>
                </a:moveTo>
                <a:lnTo>
                  <a:pt x="0" y="0"/>
                </a:lnTo>
                <a:lnTo>
                  <a:pt x="0" y="228600"/>
                </a:lnTo>
                <a:lnTo>
                  <a:pt x="294131" y="228600"/>
                </a:lnTo>
                <a:lnTo>
                  <a:pt x="294131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7350252" y="1591055"/>
            <a:ext cx="294640" cy="347980"/>
          </a:xfrm>
          <a:custGeom>
            <a:avLst/>
            <a:gdLst/>
            <a:ahLst/>
            <a:cxnLst/>
            <a:rect l="l" t="t" r="r" b="b"/>
            <a:pathLst>
              <a:path w="294640" h="347980">
                <a:moveTo>
                  <a:pt x="294131" y="0"/>
                </a:moveTo>
                <a:lnTo>
                  <a:pt x="0" y="0"/>
                </a:lnTo>
                <a:lnTo>
                  <a:pt x="0" y="347472"/>
                </a:lnTo>
                <a:lnTo>
                  <a:pt x="294131" y="347472"/>
                </a:lnTo>
                <a:lnTo>
                  <a:pt x="294131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7761731" y="1382267"/>
            <a:ext cx="295910" cy="451484"/>
          </a:xfrm>
          <a:custGeom>
            <a:avLst/>
            <a:gdLst/>
            <a:ahLst/>
            <a:cxnLst/>
            <a:rect l="l" t="t" r="r" b="b"/>
            <a:pathLst>
              <a:path w="295909" h="451485">
                <a:moveTo>
                  <a:pt x="295656" y="0"/>
                </a:moveTo>
                <a:lnTo>
                  <a:pt x="0" y="0"/>
                </a:lnTo>
                <a:lnTo>
                  <a:pt x="0" y="451104"/>
                </a:lnTo>
                <a:lnTo>
                  <a:pt x="295656" y="451104"/>
                </a:lnTo>
                <a:lnTo>
                  <a:pt x="29565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587740" y="1618488"/>
            <a:ext cx="294640" cy="352425"/>
          </a:xfrm>
          <a:custGeom>
            <a:avLst/>
            <a:gdLst/>
            <a:ahLst/>
            <a:cxnLst/>
            <a:rect l="l" t="t" r="r" b="b"/>
            <a:pathLst>
              <a:path w="294640" h="352425">
                <a:moveTo>
                  <a:pt x="294131" y="0"/>
                </a:moveTo>
                <a:lnTo>
                  <a:pt x="0" y="0"/>
                </a:lnTo>
                <a:lnTo>
                  <a:pt x="0" y="352044"/>
                </a:lnTo>
                <a:lnTo>
                  <a:pt x="294131" y="352044"/>
                </a:lnTo>
                <a:lnTo>
                  <a:pt x="294131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288279" y="1504188"/>
            <a:ext cx="294640" cy="349250"/>
          </a:xfrm>
          <a:custGeom>
            <a:avLst/>
            <a:gdLst/>
            <a:ahLst/>
            <a:cxnLst/>
            <a:rect l="l" t="t" r="r" b="b"/>
            <a:pathLst>
              <a:path w="294639" h="349250">
                <a:moveTo>
                  <a:pt x="294132" y="0"/>
                </a:moveTo>
                <a:lnTo>
                  <a:pt x="0" y="0"/>
                </a:lnTo>
                <a:lnTo>
                  <a:pt x="0" y="348996"/>
                </a:lnTo>
                <a:lnTo>
                  <a:pt x="294132" y="348996"/>
                </a:lnTo>
                <a:lnTo>
                  <a:pt x="294132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699759" y="1461516"/>
            <a:ext cx="295910" cy="104139"/>
          </a:xfrm>
          <a:custGeom>
            <a:avLst/>
            <a:gdLst/>
            <a:ahLst/>
            <a:cxnLst/>
            <a:rect l="l" t="t" r="r" b="b"/>
            <a:pathLst>
              <a:path w="295910" h="104140">
                <a:moveTo>
                  <a:pt x="295655" y="0"/>
                </a:moveTo>
                <a:lnTo>
                  <a:pt x="0" y="0"/>
                </a:lnTo>
                <a:lnTo>
                  <a:pt x="0" y="103632"/>
                </a:lnTo>
                <a:lnTo>
                  <a:pt x="295655" y="103632"/>
                </a:lnTo>
                <a:lnTo>
                  <a:pt x="295655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112764" y="1487424"/>
            <a:ext cx="294640" cy="196850"/>
          </a:xfrm>
          <a:custGeom>
            <a:avLst/>
            <a:gdLst/>
            <a:ahLst/>
            <a:cxnLst/>
            <a:rect l="l" t="t" r="r" b="b"/>
            <a:pathLst>
              <a:path w="294639" h="196850">
                <a:moveTo>
                  <a:pt x="294132" y="0"/>
                </a:moveTo>
                <a:lnTo>
                  <a:pt x="0" y="0"/>
                </a:lnTo>
                <a:lnTo>
                  <a:pt x="0" y="196596"/>
                </a:lnTo>
                <a:lnTo>
                  <a:pt x="294132" y="196596"/>
                </a:lnTo>
                <a:lnTo>
                  <a:pt x="294132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525768" y="1414272"/>
            <a:ext cx="294640" cy="309880"/>
          </a:xfrm>
          <a:custGeom>
            <a:avLst/>
            <a:gdLst/>
            <a:ahLst/>
            <a:cxnLst/>
            <a:rect l="l" t="t" r="r" b="b"/>
            <a:pathLst>
              <a:path w="294640" h="309880">
                <a:moveTo>
                  <a:pt x="294131" y="0"/>
                </a:moveTo>
                <a:lnTo>
                  <a:pt x="0" y="0"/>
                </a:lnTo>
                <a:lnTo>
                  <a:pt x="0" y="309372"/>
                </a:lnTo>
                <a:lnTo>
                  <a:pt x="294131" y="309372"/>
                </a:lnTo>
                <a:lnTo>
                  <a:pt x="294131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937247" y="1639823"/>
            <a:ext cx="294640" cy="382905"/>
          </a:xfrm>
          <a:custGeom>
            <a:avLst/>
            <a:gdLst/>
            <a:ahLst/>
            <a:cxnLst/>
            <a:rect l="l" t="t" r="r" b="b"/>
            <a:pathLst>
              <a:path w="294640" h="382905">
                <a:moveTo>
                  <a:pt x="294131" y="0"/>
                </a:moveTo>
                <a:lnTo>
                  <a:pt x="0" y="0"/>
                </a:lnTo>
                <a:lnTo>
                  <a:pt x="0" y="382524"/>
                </a:lnTo>
                <a:lnTo>
                  <a:pt x="294131" y="382524"/>
                </a:lnTo>
                <a:lnTo>
                  <a:pt x="294131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7350252" y="1539239"/>
            <a:ext cx="294640" cy="52069"/>
          </a:xfrm>
          <a:custGeom>
            <a:avLst/>
            <a:gdLst/>
            <a:ahLst/>
            <a:cxnLst/>
            <a:rect l="l" t="t" r="r" b="b"/>
            <a:pathLst>
              <a:path w="294640" h="52069">
                <a:moveTo>
                  <a:pt x="0" y="51815"/>
                </a:moveTo>
                <a:lnTo>
                  <a:pt x="294131" y="51815"/>
                </a:lnTo>
                <a:lnTo>
                  <a:pt x="294131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7761731" y="1321308"/>
            <a:ext cx="295910" cy="60960"/>
          </a:xfrm>
          <a:custGeom>
            <a:avLst/>
            <a:gdLst/>
            <a:ahLst/>
            <a:cxnLst/>
            <a:rect l="l" t="t" r="r" b="b"/>
            <a:pathLst>
              <a:path w="295909" h="60959">
                <a:moveTo>
                  <a:pt x="0" y="60959"/>
                </a:moveTo>
                <a:lnTo>
                  <a:pt x="295656" y="60959"/>
                </a:lnTo>
                <a:lnTo>
                  <a:pt x="295656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8587740" y="1431036"/>
            <a:ext cx="294640" cy="187960"/>
          </a:xfrm>
          <a:custGeom>
            <a:avLst/>
            <a:gdLst/>
            <a:ahLst/>
            <a:cxnLst/>
            <a:rect l="l" t="t" r="r" b="b"/>
            <a:pathLst>
              <a:path w="294640" h="187959">
                <a:moveTo>
                  <a:pt x="294131" y="0"/>
                </a:moveTo>
                <a:lnTo>
                  <a:pt x="0" y="0"/>
                </a:lnTo>
                <a:lnTo>
                  <a:pt x="0" y="187451"/>
                </a:lnTo>
                <a:lnTo>
                  <a:pt x="294131" y="187451"/>
                </a:lnTo>
                <a:lnTo>
                  <a:pt x="294131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288279" y="1421891"/>
            <a:ext cx="294640" cy="82550"/>
          </a:xfrm>
          <a:custGeom>
            <a:avLst/>
            <a:gdLst/>
            <a:ahLst/>
            <a:cxnLst/>
            <a:rect l="l" t="t" r="r" b="b"/>
            <a:pathLst>
              <a:path w="294639" h="82550">
                <a:moveTo>
                  <a:pt x="0" y="82296"/>
                </a:moveTo>
                <a:lnTo>
                  <a:pt x="294132" y="82296"/>
                </a:lnTo>
                <a:lnTo>
                  <a:pt x="294132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699759" y="1431036"/>
            <a:ext cx="295910" cy="30480"/>
          </a:xfrm>
          <a:custGeom>
            <a:avLst/>
            <a:gdLst/>
            <a:ahLst/>
            <a:cxnLst/>
            <a:rect l="l" t="t" r="r" b="b"/>
            <a:pathLst>
              <a:path w="295910" h="30480">
                <a:moveTo>
                  <a:pt x="0" y="30479"/>
                </a:moveTo>
                <a:lnTo>
                  <a:pt x="295655" y="30479"/>
                </a:lnTo>
                <a:lnTo>
                  <a:pt x="295655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112764" y="1470660"/>
            <a:ext cx="294640" cy="17145"/>
          </a:xfrm>
          <a:custGeom>
            <a:avLst/>
            <a:gdLst/>
            <a:ahLst/>
            <a:cxnLst/>
            <a:rect l="l" t="t" r="r" b="b"/>
            <a:pathLst>
              <a:path w="294639" h="17144">
                <a:moveTo>
                  <a:pt x="0" y="16763"/>
                </a:moveTo>
                <a:lnTo>
                  <a:pt x="294132" y="16763"/>
                </a:lnTo>
                <a:lnTo>
                  <a:pt x="294132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525768" y="1341119"/>
            <a:ext cx="294640" cy="73660"/>
          </a:xfrm>
          <a:custGeom>
            <a:avLst/>
            <a:gdLst/>
            <a:ahLst/>
            <a:cxnLst/>
            <a:rect l="l" t="t" r="r" b="b"/>
            <a:pathLst>
              <a:path w="294640" h="73659">
                <a:moveTo>
                  <a:pt x="0" y="73151"/>
                </a:moveTo>
                <a:lnTo>
                  <a:pt x="294131" y="73151"/>
                </a:lnTo>
                <a:lnTo>
                  <a:pt x="294131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937247" y="1580388"/>
            <a:ext cx="294640" cy="59690"/>
          </a:xfrm>
          <a:custGeom>
            <a:avLst/>
            <a:gdLst/>
            <a:ahLst/>
            <a:cxnLst/>
            <a:rect l="l" t="t" r="r" b="b"/>
            <a:pathLst>
              <a:path w="294640" h="59689">
                <a:moveTo>
                  <a:pt x="0" y="59436"/>
                </a:moveTo>
                <a:lnTo>
                  <a:pt x="294131" y="59436"/>
                </a:lnTo>
                <a:lnTo>
                  <a:pt x="294131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350252" y="1435608"/>
            <a:ext cx="294640" cy="104139"/>
          </a:xfrm>
          <a:custGeom>
            <a:avLst/>
            <a:gdLst/>
            <a:ahLst/>
            <a:cxnLst/>
            <a:rect l="l" t="t" r="r" b="b"/>
            <a:pathLst>
              <a:path w="294640" h="104140">
                <a:moveTo>
                  <a:pt x="294131" y="0"/>
                </a:moveTo>
                <a:lnTo>
                  <a:pt x="0" y="0"/>
                </a:lnTo>
                <a:lnTo>
                  <a:pt x="0" y="103631"/>
                </a:lnTo>
                <a:lnTo>
                  <a:pt x="294131" y="103631"/>
                </a:lnTo>
                <a:lnTo>
                  <a:pt x="294131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7761731" y="1292352"/>
            <a:ext cx="295910" cy="29209"/>
          </a:xfrm>
          <a:custGeom>
            <a:avLst/>
            <a:gdLst/>
            <a:ahLst/>
            <a:cxnLst/>
            <a:rect l="l" t="t" r="r" b="b"/>
            <a:pathLst>
              <a:path w="295909" h="29209">
                <a:moveTo>
                  <a:pt x="0" y="28955"/>
                </a:moveTo>
                <a:lnTo>
                  <a:pt x="295656" y="28955"/>
                </a:lnTo>
                <a:lnTo>
                  <a:pt x="295656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8587740" y="1382267"/>
            <a:ext cx="294640" cy="48895"/>
          </a:xfrm>
          <a:custGeom>
            <a:avLst/>
            <a:gdLst/>
            <a:ahLst/>
            <a:cxnLst/>
            <a:rect l="l" t="t" r="r" b="b"/>
            <a:pathLst>
              <a:path w="294640" h="48894">
                <a:moveTo>
                  <a:pt x="0" y="48768"/>
                </a:moveTo>
                <a:lnTo>
                  <a:pt x="294131" y="48768"/>
                </a:lnTo>
                <a:lnTo>
                  <a:pt x="294131" y="0"/>
                </a:lnTo>
                <a:lnTo>
                  <a:pt x="0" y="0"/>
                </a:lnTo>
                <a:lnTo>
                  <a:pt x="0" y="48768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288279" y="1217675"/>
            <a:ext cx="294640" cy="204470"/>
          </a:xfrm>
          <a:custGeom>
            <a:avLst/>
            <a:gdLst/>
            <a:ahLst/>
            <a:cxnLst/>
            <a:rect l="l" t="t" r="r" b="b"/>
            <a:pathLst>
              <a:path w="294639" h="204469">
                <a:moveTo>
                  <a:pt x="294132" y="0"/>
                </a:moveTo>
                <a:lnTo>
                  <a:pt x="0" y="0"/>
                </a:lnTo>
                <a:lnTo>
                  <a:pt x="0" y="204215"/>
                </a:lnTo>
                <a:lnTo>
                  <a:pt x="294132" y="204215"/>
                </a:lnTo>
                <a:lnTo>
                  <a:pt x="294132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699759" y="1217675"/>
            <a:ext cx="295910" cy="213360"/>
          </a:xfrm>
          <a:custGeom>
            <a:avLst/>
            <a:gdLst/>
            <a:ahLst/>
            <a:cxnLst/>
            <a:rect l="l" t="t" r="r" b="b"/>
            <a:pathLst>
              <a:path w="295910" h="213359">
                <a:moveTo>
                  <a:pt x="295655" y="0"/>
                </a:moveTo>
                <a:lnTo>
                  <a:pt x="0" y="0"/>
                </a:lnTo>
                <a:lnTo>
                  <a:pt x="0" y="213360"/>
                </a:lnTo>
                <a:lnTo>
                  <a:pt x="295655" y="213360"/>
                </a:lnTo>
                <a:lnTo>
                  <a:pt x="295655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112764" y="1217675"/>
            <a:ext cx="294640" cy="253365"/>
          </a:xfrm>
          <a:custGeom>
            <a:avLst/>
            <a:gdLst/>
            <a:ahLst/>
            <a:cxnLst/>
            <a:rect l="l" t="t" r="r" b="b"/>
            <a:pathLst>
              <a:path w="294639" h="253365">
                <a:moveTo>
                  <a:pt x="294132" y="0"/>
                </a:moveTo>
                <a:lnTo>
                  <a:pt x="0" y="0"/>
                </a:lnTo>
                <a:lnTo>
                  <a:pt x="0" y="252984"/>
                </a:lnTo>
                <a:lnTo>
                  <a:pt x="294132" y="252984"/>
                </a:lnTo>
                <a:lnTo>
                  <a:pt x="294132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525768" y="1217675"/>
            <a:ext cx="294640" cy="123825"/>
          </a:xfrm>
          <a:custGeom>
            <a:avLst/>
            <a:gdLst/>
            <a:ahLst/>
            <a:cxnLst/>
            <a:rect l="l" t="t" r="r" b="b"/>
            <a:pathLst>
              <a:path w="294640" h="123825">
                <a:moveTo>
                  <a:pt x="294131" y="0"/>
                </a:moveTo>
                <a:lnTo>
                  <a:pt x="0" y="0"/>
                </a:lnTo>
                <a:lnTo>
                  <a:pt x="0" y="123444"/>
                </a:lnTo>
                <a:lnTo>
                  <a:pt x="294131" y="123444"/>
                </a:lnTo>
                <a:lnTo>
                  <a:pt x="294131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937247" y="1217675"/>
            <a:ext cx="294640" cy="363220"/>
          </a:xfrm>
          <a:custGeom>
            <a:avLst/>
            <a:gdLst/>
            <a:ahLst/>
            <a:cxnLst/>
            <a:rect l="l" t="t" r="r" b="b"/>
            <a:pathLst>
              <a:path w="294640" h="363219">
                <a:moveTo>
                  <a:pt x="294131" y="0"/>
                </a:moveTo>
                <a:lnTo>
                  <a:pt x="0" y="0"/>
                </a:lnTo>
                <a:lnTo>
                  <a:pt x="0" y="362712"/>
                </a:lnTo>
                <a:lnTo>
                  <a:pt x="294131" y="362712"/>
                </a:lnTo>
                <a:lnTo>
                  <a:pt x="294131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7350252" y="1217675"/>
            <a:ext cx="294640" cy="218440"/>
          </a:xfrm>
          <a:custGeom>
            <a:avLst/>
            <a:gdLst/>
            <a:ahLst/>
            <a:cxnLst/>
            <a:rect l="l" t="t" r="r" b="b"/>
            <a:pathLst>
              <a:path w="294640" h="218440">
                <a:moveTo>
                  <a:pt x="294131" y="0"/>
                </a:moveTo>
                <a:lnTo>
                  <a:pt x="0" y="0"/>
                </a:lnTo>
                <a:lnTo>
                  <a:pt x="0" y="217932"/>
                </a:lnTo>
                <a:lnTo>
                  <a:pt x="294131" y="217932"/>
                </a:lnTo>
                <a:lnTo>
                  <a:pt x="294131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7761731" y="1217675"/>
            <a:ext cx="295910" cy="74930"/>
          </a:xfrm>
          <a:custGeom>
            <a:avLst/>
            <a:gdLst/>
            <a:ahLst/>
            <a:cxnLst/>
            <a:rect l="l" t="t" r="r" b="b"/>
            <a:pathLst>
              <a:path w="295909" h="74930">
                <a:moveTo>
                  <a:pt x="0" y="74675"/>
                </a:moveTo>
                <a:lnTo>
                  <a:pt x="295656" y="74675"/>
                </a:lnTo>
                <a:lnTo>
                  <a:pt x="295656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8587740" y="1217675"/>
            <a:ext cx="294640" cy="165100"/>
          </a:xfrm>
          <a:custGeom>
            <a:avLst/>
            <a:gdLst/>
            <a:ahLst/>
            <a:cxnLst/>
            <a:rect l="l" t="t" r="r" b="b"/>
            <a:pathLst>
              <a:path w="294640" h="165100">
                <a:moveTo>
                  <a:pt x="294131" y="0"/>
                </a:moveTo>
                <a:lnTo>
                  <a:pt x="0" y="0"/>
                </a:lnTo>
                <a:lnTo>
                  <a:pt x="0" y="164591"/>
                </a:lnTo>
                <a:lnTo>
                  <a:pt x="294131" y="164591"/>
                </a:lnTo>
                <a:lnTo>
                  <a:pt x="294131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228844" y="1217675"/>
            <a:ext cx="0" cy="2124710"/>
          </a:xfrm>
          <a:custGeom>
            <a:avLst/>
            <a:gdLst/>
            <a:ahLst/>
            <a:cxnLst/>
            <a:rect l="l" t="t" r="r" b="b"/>
            <a:pathLst>
              <a:path w="0" h="2124710">
                <a:moveTo>
                  <a:pt x="0" y="212445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189220" y="3342132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189220" y="3128772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189220" y="2916935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5189220" y="2705100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5189220" y="2491739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5189220" y="2279904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189220" y="2068067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189220" y="1854707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189220" y="1642872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189220" y="1431036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189220" y="1217675"/>
            <a:ext cx="40005" cy="0"/>
          </a:xfrm>
          <a:custGeom>
            <a:avLst/>
            <a:gdLst/>
            <a:ahLst/>
            <a:cxnLst/>
            <a:rect l="l" t="t" r="r" b="b"/>
            <a:pathLst>
              <a:path w="40004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228844" y="3342132"/>
            <a:ext cx="3712845" cy="0"/>
          </a:xfrm>
          <a:custGeom>
            <a:avLst/>
            <a:gdLst/>
            <a:ahLst/>
            <a:cxnLst/>
            <a:rect l="l" t="t" r="r" b="b"/>
            <a:pathLst>
              <a:path w="3712845" h="0">
                <a:moveTo>
                  <a:pt x="0" y="0"/>
                </a:moveTo>
                <a:lnTo>
                  <a:pt x="37124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228844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5641847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053328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6466332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6879335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7290816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7703819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8115300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8528304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8941307" y="3342132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 txBox="1"/>
          <p:nvPr/>
        </p:nvSpPr>
        <p:spPr>
          <a:xfrm>
            <a:off x="5334380" y="2874391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37%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5747130" y="273900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159500" y="285178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39%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571868" y="271348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984238" y="297281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396733" y="278320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45%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7809356" y="260070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634221" y="274205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348096" y="2261361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760465" y="2033777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6173215" y="2226055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585584" y="2060193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6997954" y="2437891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24%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10450" y="2091943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844408" y="1856993"/>
            <a:ext cx="1327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8647938" y="2066925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5348096" y="1904491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5760465" y="1668525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7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173215" y="1806955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7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6585584" y="1799285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14%</a:t>
            </a:r>
            <a:endParaRPr sz="7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6997954" y="2067305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7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410450" y="1695068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7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7823072" y="1538731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7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8647938" y="1724660"/>
            <a:ext cx="1765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70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5306948" y="1577721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5752846" y="1412494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6165596" y="1484198"/>
            <a:ext cx="191135" cy="187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6544436" y="1467992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6956806" y="1729485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8640318" y="1423238"/>
            <a:ext cx="191135" cy="187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5306948" y="1223517"/>
            <a:ext cx="67183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24815" algn="l"/>
              </a:tabLst>
            </a:pPr>
            <a:r>
              <a:rPr dirty="0" baseline="2645" sz="1575" spc="-142">
                <a:solidFill>
                  <a:srgbClr val="FFFFFF"/>
                </a:solidFill>
                <a:latin typeface="Arial"/>
                <a:cs typeface="Arial"/>
              </a:rPr>
              <a:t>10%</a:t>
            </a:r>
            <a:r>
              <a:rPr dirty="0" baseline="2645" sz="1575" spc="-142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6132067" y="1243329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6577965" y="1178433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6956806" y="1297889"/>
            <a:ext cx="259715" cy="187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7369302" y="1225422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7815453" y="1154048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8640318" y="1198879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761357" y="1062253"/>
            <a:ext cx="368300" cy="236220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050">
              <a:latin typeface="Arial"/>
              <a:cs typeface="Arial"/>
            </a:endParaRPr>
          </a:p>
          <a:p>
            <a:pPr algn="ctr" marL="72390">
              <a:lnSpc>
                <a:spcPct val="100000"/>
              </a:lnSpc>
              <a:spcBef>
                <a:spcPts val="414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2390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2390">
              <a:lnSpc>
                <a:spcPct val="100000"/>
              </a:lnSpc>
              <a:spcBef>
                <a:spcPts val="41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2390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2390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2390">
              <a:lnSpc>
                <a:spcPct val="100000"/>
              </a:lnSpc>
              <a:spcBef>
                <a:spcPts val="41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2390">
              <a:lnSpc>
                <a:spcPct val="100000"/>
              </a:lnSpc>
              <a:spcBef>
                <a:spcPts val="414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2390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2390">
              <a:lnSpc>
                <a:spcPct val="100000"/>
              </a:lnSpc>
              <a:spcBef>
                <a:spcPts val="414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147955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5350514" y="3410465"/>
            <a:ext cx="175260" cy="324485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иев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762883" y="3410062"/>
            <a:ext cx="175260" cy="49022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Одесса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6175252" y="3409667"/>
            <a:ext cx="175260" cy="40132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Льв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ов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6587621" y="3409246"/>
            <a:ext cx="175260" cy="41402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Дн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пр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7000371" y="3410053"/>
            <a:ext cx="175260" cy="53975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Х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ар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ьк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ов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412739" y="3408774"/>
            <a:ext cx="175260" cy="71247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Запо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ро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жье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7825109" y="3411200"/>
            <a:ext cx="175260" cy="455295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Другие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8649698" y="3409563"/>
            <a:ext cx="175895" cy="54356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раи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на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7" name="object 197"/>
          <p:cNvSpPr/>
          <p:nvPr/>
        </p:nvSpPr>
        <p:spPr>
          <a:xfrm>
            <a:off x="5131308" y="445617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5615940" y="4456176"/>
            <a:ext cx="62865" cy="64135"/>
          </a:xfrm>
          <a:custGeom>
            <a:avLst/>
            <a:gdLst/>
            <a:ahLst/>
            <a:cxnLst/>
            <a:rect l="l" t="t" r="r" b="b"/>
            <a:pathLst>
              <a:path w="62864" h="64135">
                <a:moveTo>
                  <a:pt x="0" y="64008"/>
                </a:moveTo>
                <a:lnTo>
                  <a:pt x="62484" y="64008"/>
                </a:lnTo>
                <a:lnTo>
                  <a:pt x="6248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 txBox="1"/>
          <p:nvPr/>
        </p:nvSpPr>
        <p:spPr>
          <a:xfrm>
            <a:off x="5210936" y="4394708"/>
            <a:ext cx="9563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95934" algn="l"/>
              </a:tabLst>
            </a:pP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Щ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dirty="0" sz="10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Пр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зм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6300215" y="445617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 txBox="1"/>
          <p:nvPr/>
        </p:nvSpPr>
        <p:spPr>
          <a:xfrm>
            <a:off x="6378955" y="4394708"/>
            <a:ext cx="6299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Сити-лайт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7142988" y="445617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 txBox="1"/>
          <p:nvPr/>
        </p:nvSpPr>
        <p:spPr>
          <a:xfrm>
            <a:off x="7222617" y="4394708"/>
            <a:ext cx="4591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ро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л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7815071" y="445617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 txBox="1"/>
          <p:nvPr/>
        </p:nvSpPr>
        <p:spPr>
          <a:xfrm>
            <a:off x="7894701" y="4394708"/>
            <a:ext cx="4984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Бэ</a:t>
            </a: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й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т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6" name="object 206"/>
          <p:cNvSpPr/>
          <p:nvPr/>
        </p:nvSpPr>
        <p:spPr>
          <a:xfrm>
            <a:off x="8528304" y="4456176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 txBox="1"/>
          <p:nvPr/>
        </p:nvSpPr>
        <p:spPr>
          <a:xfrm>
            <a:off x="8607932" y="4394708"/>
            <a:ext cx="4273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Другие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4684521" y="2179887"/>
            <a:ext cx="152400" cy="2971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100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000">
                <a:solidFill>
                  <a:srgbClr val="7E7E7E"/>
                </a:solidFill>
                <a:latin typeface="Arial"/>
                <a:cs typeface="Arial"/>
              </a:rPr>
              <a:t>я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6520053" y="866394"/>
            <a:ext cx="9893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Ко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ли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чест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4453128" y="3144011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628644" y="3144011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3217164" y="31440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804160" y="31440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2391155" y="3144011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1979676" y="31440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1566672" y="3144011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1155191" y="31440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801623" y="3144011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4453128" y="2932176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3628644" y="2932176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3217164" y="2932176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2804160" y="2932176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2391155" y="2932176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1979676" y="2932176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1566672" y="2932176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1155191" y="2932176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801623" y="2932176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4453128" y="2720339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3628644" y="2720339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3217164" y="272033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2804160" y="272033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2391155" y="2720339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1979676" y="272033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1566672" y="2720339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1155191" y="272033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801623" y="2720339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4453128" y="2506979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3628644" y="2506979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3217164" y="250697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2804160" y="250697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2391155" y="2506979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979676" y="250697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1566672" y="2506979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1155191" y="2506979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801623" y="2506979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4453128" y="2295144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3628644" y="2295144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3217164" y="229514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2804160" y="229514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2391155" y="2295144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1979676" y="229514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1566672" y="2295144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1155191" y="229514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801623" y="2295144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4453128" y="2081783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3628644" y="2081783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3217164" y="208178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2804160" y="208178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2391155" y="2081783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1979676" y="208178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1566672" y="2081783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1155191" y="2081783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801623" y="2081783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4453128" y="1869948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3628644" y="1869948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3217164" y="1869948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2804160" y="1869948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2391155" y="1869948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1979676" y="1869948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1566672" y="1869948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1155191" y="1869948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801623" y="1869948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4453128" y="1658111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3628644" y="1658111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3217164" y="16581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2804160" y="16581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2391155" y="1658111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1979676" y="16581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1566672" y="1658111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1155191" y="1658111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801623" y="1658111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4453128" y="1444752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3628644" y="1444752"/>
            <a:ext cx="530860" cy="0"/>
          </a:xfrm>
          <a:custGeom>
            <a:avLst/>
            <a:gdLst/>
            <a:ahLst/>
            <a:cxnLst/>
            <a:rect l="l" t="t" r="r" b="b"/>
            <a:pathLst>
              <a:path w="530860" h="0">
                <a:moveTo>
                  <a:pt x="0" y="0"/>
                </a:moveTo>
                <a:lnTo>
                  <a:pt x="53035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3217164" y="144475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2804160" y="144475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2391155" y="1444752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1979676" y="144475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1566672" y="1444752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1155191" y="1444752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801623" y="1444752"/>
            <a:ext cx="58419" cy="0"/>
          </a:xfrm>
          <a:custGeom>
            <a:avLst/>
            <a:gdLst/>
            <a:ahLst/>
            <a:cxnLst/>
            <a:rect l="l" t="t" r="r" b="b"/>
            <a:pathLst>
              <a:path w="58419" h="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801623" y="1232916"/>
            <a:ext cx="3710940" cy="0"/>
          </a:xfrm>
          <a:custGeom>
            <a:avLst/>
            <a:gdLst/>
            <a:ahLst/>
            <a:cxnLst/>
            <a:rect l="l" t="t" r="r" b="b"/>
            <a:pathLst>
              <a:path w="3710940" h="0">
                <a:moveTo>
                  <a:pt x="0" y="0"/>
                </a:moveTo>
                <a:lnTo>
                  <a:pt x="37109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1272539" y="2017776"/>
            <a:ext cx="294640" cy="1339850"/>
          </a:xfrm>
          <a:custGeom>
            <a:avLst/>
            <a:gdLst/>
            <a:ahLst/>
            <a:cxnLst/>
            <a:rect l="l" t="t" r="r" b="b"/>
            <a:pathLst>
              <a:path w="294640" h="1339850">
                <a:moveTo>
                  <a:pt x="294131" y="0"/>
                </a:moveTo>
                <a:lnTo>
                  <a:pt x="0" y="0"/>
                </a:lnTo>
                <a:lnTo>
                  <a:pt x="0" y="1339596"/>
                </a:lnTo>
                <a:lnTo>
                  <a:pt x="294131" y="1339596"/>
                </a:lnTo>
                <a:lnTo>
                  <a:pt x="29413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2097023" y="2016251"/>
            <a:ext cx="294640" cy="1341120"/>
          </a:xfrm>
          <a:custGeom>
            <a:avLst/>
            <a:gdLst/>
            <a:ahLst/>
            <a:cxnLst/>
            <a:rect l="l" t="t" r="r" b="b"/>
            <a:pathLst>
              <a:path w="294639" h="1341120">
                <a:moveTo>
                  <a:pt x="294131" y="0"/>
                </a:moveTo>
                <a:lnTo>
                  <a:pt x="0" y="0"/>
                </a:lnTo>
                <a:lnTo>
                  <a:pt x="0" y="1341120"/>
                </a:lnTo>
                <a:lnTo>
                  <a:pt x="294131" y="1341120"/>
                </a:lnTo>
                <a:lnTo>
                  <a:pt x="29413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3334511" y="1746504"/>
            <a:ext cx="294640" cy="1610995"/>
          </a:xfrm>
          <a:custGeom>
            <a:avLst/>
            <a:gdLst/>
            <a:ahLst/>
            <a:cxnLst/>
            <a:rect l="l" t="t" r="r" b="b"/>
            <a:pathLst>
              <a:path w="294639" h="1610995">
                <a:moveTo>
                  <a:pt x="294132" y="0"/>
                </a:moveTo>
                <a:lnTo>
                  <a:pt x="0" y="0"/>
                </a:lnTo>
                <a:lnTo>
                  <a:pt x="0" y="1610868"/>
                </a:lnTo>
                <a:lnTo>
                  <a:pt x="294132" y="1610868"/>
                </a:lnTo>
                <a:lnTo>
                  <a:pt x="29413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2921507" y="142798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10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6096">
            <a:solidFill>
              <a:srgbClr val="7057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3334511" y="1307591"/>
            <a:ext cx="294640" cy="44450"/>
          </a:xfrm>
          <a:custGeom>
            <a:avLst/>
            <a:gdLst/>
            <a:ahLst/>
            <a:cxnLst/>
            <a:rect l="l" t="t" r="r" b="b"/>
            <a:pathLst>
              <a:path w="294639" h="44450">
                <a:moveTo>
                  <a:pt x="0" y="44196"/>
                </a:moveTo>
                <a:lnTo>
                  <a:pt x="294132" y="44196"/>
                </a:lnTo>
                <a:lnTo>
                  <a:pt x="294132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859536" y="1293875"/>
            <a:ext cx="295910" cy="96520"/>
          </a:xfrm>
          <a:custGeom>
            <a:avLst/>
            <a:gdLst/>
            <a:ahLst/>
            <a:cxnLst/>
            <a:rect l="l" t="t" r="r" b="b"/>
            <a:pathLst>
              <a:path w="295909" h="96519">
                <a:moveTo>
                  <a:pt x="295655" y="0"/>
                </a:moveTo>
                <a:lnTo>
                  <a:pt x="0" y="0"/>
                </a:lnTo>
                <a:lnTo>
                  <a:pt x="0" y="96012"/>
                </a:lnTo>
                <a:lnTo>
                  <a:pt x="295655" y="96012"/>
                </a:lnTo>
                <a:lnTo>
                  <a:pt x="295655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1272539" y="1277111"/>
            <a:ext cx="294640" cy="24765"/>
          </a:xfrm>
          <a:custGeom>
            <a:avLst/>
            <a:gdLst/>
            <a:ahLst/>
            <a:cxnLst/>
            <a:rect l="l" t="t" r="r" b="b"/>
            <a:pathLst>
              <a:path w="294640" h="24765">
                <a:moveTo>
                  <a:pt x="0" y="24384"/>
                </a:moveTo>
                <a:lnTo>
                  <a:pt x="294131" y="24384"/>
                </a:lnTo>
                <a:lnTo>
                  <a:pt x="294131" y="0"/>
                </a:lnTo>
                <a:lnTo>
                  <a:pt x="0" y="0"/>
                </a:lnTo>
                <a:lnTo>
                  <a:pt x="0" y="2438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1685544" y="1322832"/>
            <a:ext cx="294640" cy="13970"/>
          </a:xfrm>
          <a:custGeom>
            <a:avLst/>
            <a:gdLst/>
            <a:ahLst/>
            <a:cxnLst/>
            <a:rect l="l" t="t" r="r" b="b"/>
            <a:pathLst>
              <a:path w="294639" h="13969">
                <a:moveTo>
                  <a:pt x="0" y="13715"/>
                </a:moveTo>
                <a:lnTo>
                  <a:pt x="294131" y="13715"/>
                </a:lnTo>
                <a:lnTo>
                  <a:pt x="294131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2510027" y="1306067"/>
            <a:ext cx="294640" cy="55244"/>
          </a:xfrm>
          <a:custGeom>
            <a:avLst/>
            <a:gdLst/>
            <a:ahLst/>
            <a:cxnLst/>
            <a:rect l="l" t="t" r="r" b="b"/>
            <a:pathLst>
              <a:path w="294639" h="55244">
                <a:moveTo>
                  <a:pt x="0" y="54864"/>
                </a:moveTo>
                <a:lnTo>
                  <a:pt x="294132" y="54864"/>
                </a:lnTo>
                <a:lnTo>
                  <a:pt x="294132" y="0"/>
                </a:lnTo>
                <a:lnTo>
                  <a:pt x="0" y="0"/>
                </a:lnTo>
                <a:lnTo>
                  <a:pt x="0" y="5486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2921507" y="1298447"/>
            <a:ext cx="295910" cy="127000"/>
          </a:xfrm>
          <a:custGeom>
            <a:avLst/>
            <a:gdLst/>
            <a:ahLst/>
            <a:cxnLst/>
            <a:rect l="l" t="t" r="r" b="b"/>
            <a:pathLst>
              <a:path w="295910" h="127000">
                <a:moveTo>
                  <a:pt x="295656" y="0"/>
                </a:moveTo>
                <a:lnTo>
                  <a:pt x="0" y="0"/>
                </a:lnTo>
                <a:lnTo>
                  <a:pt x="0" y="126491"/>
                </a:lnTo>
                <a:lnTo>
                  <a:pt x="295656" y="126491"/>
                </a:lnTo>
                <a:lnTo>
                  <a:pt x="295656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3334511" y="1260347"/>
            <a:ext cx="294640" cy="47625"/>
          </a:xfrm>
          <a:custGeom>
            <a:avLst/>
            <a:gdLst/>
            <a:ahLst/>
            <a:cxnLst/>
            <a:rect l="l" t="t" r="r" b="b"/>
            <a:pathLst>
              <a:path w="294639" h="47625">
                <a:moveTo>
                  <a:pt x="0" y="47244"/>
                </a:moveTo>
                <a:lnTo>
                  <a:pt x="294132" y="47244"/>
                </a:lnTo>
                <a:lnTo>
                  <a:pt x="294132" y="0"/>
                </a:lnTo>
                <a:lnTo>
                  <a:pt x="0" y="0"/>
                </a:lnTo>
                <a:lnTo>
                  <a:pt x="0" y="4724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4158996" y="1284732"/>
            <a:ext cx="294640" cy="67310"/>
          </a:xfrm>
          <a:custGeom>
            <a:avLst/>
            <a:gdLst/>
            <a:ahLst/>
            <a:cxnLst/>
            <a:rect l="l" t="t" r="r" b="b"/>
            <a:pathLst>
              <a:path w="294639" h="67309">
                <a:moveTo>
                  <a:pt x="0" y="67055"/>
                </a:moveTo>
                <a:lnTo>
                  <a:pt x="294131" y="67055"/>
                </a:lnTo>
                <a:lnTo>
                  <a:pt x="294131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859536" y="1232916"/>
            <a:ext cx="295910" cy="60960"/>
          </a:xfrm>
          <a:custGeom>
            <a:avLst/>
            <a:gdLst/>
            <a:ahLst/>
            <a:cxnLst/>
            <a:rect l="l" t="t" r="r" b="b"/>
            <a:pathLst>
              <a:path w="295909" h="60959">
                <a:moveTo>
                  <a:pt x="0" y="60959"/>
                </a:moveTo>
                <a:lnTo>
                  <a:pt x="295655" y="60959"/>
                </a:lnTo>
                <a:lnTo>
                  <a:pt x="295655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1272539" y="1232916"/>
            <a:ext cx="294640" cy="44450"/>
          </a:xfrm>
          <a:custGeom>
            <a:avLst/>
            <a:gdLst/>
            <a:ahLst/>
            <a:cxnLst/>
            <a:rect l="l" t="t" r="r" b="b"/>
            <a:pathLst>
              <a:path w="294640" h="44450">
                <a:moveTo>
                  <a:pt x="0" y="44196"/>
                </a:moveTo>
                <a:lnTo>
                  <a:pt x="294131" y="44196"/>
                </a:lnTo>
                <a:lnTo>
                  <a:pt x="294131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2097023" y="1232916"/>
            <a:ext cx="294640" cy="26034"/>
          </a:xfrm>
          <a:custGeom>
            <a:avLst/>
            <a:gdLst/>
            <a:ahLst/>
            <a:cxnLst/>
            <a:rect l="l" t="t" r="r" b="b"/>
            <a:pathLst>
              <a:path w="294639" h="26034">
                <a:moveTo>
                  <a:pt x="0" y="25907"/>
                </a:moveTo>
                <a:lnTo>
                  <a:pt x="294131" y="25907"/>
                </a:lnTo>
                <a:lnTo>
                  <a:pt x="294131" y="0"/>
                </a:lnTo>
                <a:lnTo>
                  <a:pt x="0" y="0"/>
                </a:lnTo>
                <a:lnTo>
                  <a:pt x="0" y="25907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2510027" y="1232916"/>
            <a:ext cx="294640" cy="73660"/>
          </a:xfrm>
          <a:custGeom>
            <a:avLst/>
            <a:gdLst/>
            <a:ahLst/>
            <a:cxnLst/>
            <a:rect l="l" t="t" r="r" b="b"/>
            <a:pathLst>
              <a:path w="294639" h="73659">
                <a:moveTo>
                  <a:pt x="0" y="73151"/>
                </a:moveTo>
                <a:lnTo>
                  <a:pt x="294132" y="73151"/>
                </a:lnTo>
                <a:lnTo>
                  <a:pt x="294132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2921507" y="1232916"/>
            <a:ext cx="295910" cy="66040"/>
          </a:xfrm>
          <a:custGeom>
            <a:avLst/>
            <a:gdLst/>
            <a:ahLst/>
            <a:cxnLst/>
            <a:rect l="l" t="t" r="r" b="b"/>
            <a:pathLst>
              <a:path w="295910" h="66040">
                <a:moveTo>
                  <a:pt x="0" y="65532"/>
                </a:moveTo>
                <a:lnTo>
                  <a:pt x="295656" y="65532"/>
                </a:lnTo>
                <a:lnTo>
                  <a:pt x="295656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3334511" y="1232916"/>
            <a:ext cx="294640" cy="27940"/>
          </a:xfrm>
          <a:custGeom>
            <a:avLst/>
            <a:gdLst/>
            <a:ahLst/>
            <a:cxnLst/>
            <a:rect l="l" t="t" r="r" b="b"/>
            <a:pathLst>
              <a:path w="294639" h="27940">
                <a:moveTo>
                  <a:pt x="0" y="27432"/>
                </a:moveTo>
                <a:lnTo>
                  <a:pt x="294132" y="27432"/>
                </a:lnTo>
                <a:lnTo>
                  <a:pt x="294132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4158996" y="1232916"/>
            <a:ext cx="294640" cy="52069"/>
          </a:xfrm>
          <a:custGeom>
            <a:avLst/>
            <a:gdLst/>
            <a:ahLst/>
            <a:cxnLst/>
            <a:rect l="l" t="t" r="r" b="b"/>
            <a:pathLst>
              <a:path w="294639" h="52069">
                <a:moveTo>
                  <a:pt x="0" y="51816"/>
                </a:moveTo>
                <a:lnTo>
                  <a:pt x="294131" y="51816"/>
                </a:lnTo>
                <a:lnTo>
                  <a:pt x="294131" y="0"/>
                </a:lnTo>
                <a:lnTo>
                  <a:pt x="0" y="0"/>
                </a:lnTo>
                <a:lnTo>
                  <a:pt x="0" y="51816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801623" y="1232916"/>
            <a:ext cx="0" cy="2124710"/>
          </a:xfrm>
          <a:custGeom>
            <a:avLst/>
            <a:gdLst/>
            <a:ahLst/>
            <a:cxnLst/>
            <a:rect l="l" t="t" r="r" b="b"/>
            <a:pathLst>
              <a:path w="0" h="2124710">
                <a:moveTo>
                  <a:pt x="0" y="212445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760476" y="335737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760476" y="31440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760476" y="29321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760476" y="272033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760476" y="2506979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760476" y="2295144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760476" y="2081783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760476" y="1869948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760476" y="1658111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760476" y="14447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760476" y="123291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801623" y="3357371"/>
            <a:ext cx="3710940" cy="0"/>
          </a:xfrm>
          <a:custGeom>
            <a:avLst/>
            <a:gdLst/>
            <a:ahLst/>
            <a:cxnLst/>
            <a:rect l="l" t="t" r="r" b="b"/>
            <a:pathLst>
              <a:path w="3710940" h="0">
                <a:moveTo>
                  <a:pt x="0" y="0"/>
                </a:moveTo>
                <a:lnTo>
                  <a:pt x="37109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801623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1213103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1626107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2037588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2450592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2863595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3275076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3688079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4099559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4512564" y="3357371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 txBox="1"/>
          <p:nvPr/>
        </p:nvSpPr>
        <p:spPr>
          <a:xfrm>
            <a:off x="859536" y="2404872"/>
            <a:ext cx="295910" cy="94805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58419">
              <a:lnSpc>
                <a:spcPct val="100000"/>
              </a:lnSpc>
              <a:spcBef>
                <a:spcPts val="48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45%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1331086" y="2607310"/>
            <a:ext cx="1898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63%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1685544" y="2159507"/>
            <a:ext cx="294640" cy="119380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57785">
              <a:lnSpc>
                <a:spcPct val="100000"/>
              </a:lnSpc>
              <a:spcBef>
                <a:spcPts val="6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55%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2155825" y="2606421"/>
            <a:ext cx="1898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63%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2510027" y="2404872"/>
            <a:ext cx="294640" cy="94805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57785">
              <a:lnSpc>
                <a:spcPct val="100000"/>
              </a:lnSpc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45%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2921507" y="2081783"/>
            <a:ext cx="295910" cy="12712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00">
              <a:latin typeface="Times New Roman"/>
              <a:cs typeface="Times New Roman"/>
            </a:endParaRPr>
          </a:p>
          <a:p>
            <a:pPr marL="59055">
              <a:lnSpc>
                <a:spcPct val="100000"/>
              </a:lnSpc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61%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3393313" y="2471420"/>
            <a:ext cx="1898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76%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4158996" y="2159507"/>
            <a:ext cx="294640" cy="119380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59055">
              <a:lnSpc>
                <a:spcPct val="100000"/>
              </a:lnSpc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57%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859536" y="1933955"/>
            <a:ext cx="295910" cy="47117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72390">
              <a:lnSpc>
                <a:spcPct val="100000"/>
              </a:lnSpc>
              <a:spcBef>
                <a:spcPts val="61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700">
              <a:latin typeface="Arial"/>
              <a:cs typeface="Arial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1272539" y="1658111"/>
            <a:ext cx="294640" cy="35941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  <a:spcBef>
                <a:spcPts val="5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700">
              <a:latin typeface="Arial"/>
              <a:cs typeface="Arial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1685544" y="1658111"/>
            <a:ext cx="294640" cy="50165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Times New Roman"/>
              <a:cs typeface="Times New Roman"/>
            </a:endParaRPr>
          </a:p>
          <a:p>
            <a:pPr marL="71120">
              <a:lnSpc>
                <a:spcPct val="100000"/>
              </a:lnSpc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24%</a:t>
            </a:r>
            <a:endParaRPr sz="700">
              <a:latin typeface="Arial"/>
              <a:cs typeface="Arial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2097023" y="1801082"/>
            <a:ext cx="294640" cy="216535"/>
          </a:xfrm>
          <a:prstGeom prst="rect">
            <a:avLst/>
          </a:prstGeom>
          <a:solidFill>
            <a:srgbClr val="AA4643"/>
          </a:solidFill>
        </p:spPr>
        <p:txBody>
          <a:bodyPr wrap="square" lIns="0" tIns="43180" rIns="0" bIns="0" rtlCol="0" vert="horz">
            <a:spAutoFit/>
          </a:bodyPr>
          <a:lstStyle/>
          <a:p>
            <a:pPr marL="72390">
              <a:lnSpc>
                <a:spcPct val="100000"/>
              </a:lnSpc>
              <a:spcBef>
                <a:spcPts val="340"/>
              </a:spcBef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700">
              <a:latin typeface="Arial"/>
              <a:cs typeface="Arial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2510027" y="1801082"/>
            <a:ext cx="294640" cy="603885"/>
          </a:xfrm>
          <a:prstGeom prst="rect">
            <a:avLst/>
          </a:prstGeom>
          <a:solidFill>
            <a:srgbClr val="AA464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27%</a:t>
            </a:r>
            <a:endParaRPr sz="700">
              <a:latin typeface="Arial"/>
              <a:cs typeface="Arial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2921507" y="1589913"/>
            <a:ext cx="295910" cy="492125"/>
          </a:xfrm>
          <a:prstGeom prst="rect">
            <a:avLst/>
          </a:prstGeom>
          <a:solidFill>
            <a:srgbClr val="AA464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50">
              <a:latin typeface="Times New Roman"/>
              <a:cs typeface="Times New Roman"/>
            </a:endParaRPr>
          </a:p>
          <a:p>
            <a:pPr marL="72390">
              <a:lnSpc>
                <a:spcPct val="100000"/>
              </a:lnSpc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21%</a:t>
            </a:r>
            <a:endParaRPr sz="700">
              <a:latin typeface="Arial"/>
              <a:cs typeface="Arial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3334511" y="1570482"/>
            <a:ext cx="294640" cy="18034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2159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170"/>
              </a:spcBef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700">
              <a:latin typeface="Arial"/>
              <a:cs typeface="Arial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4158996" y="1769745"/>
            <a:ext cx="294640" cy="38989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800">
              <a:latin typeface="Times New Roman"/>
              <a:cs typeface="Times New Roman"/>
            </a:endParaRPr>
          </a:p>
          <a:p>
            <a:pPr marL="72390">
              <a:lnSpc>
                <a:spcPct val="100000"/>
              </a:lnSpc>
            </a:pPr>
            <a:r>
              <a:rPr dirty="0" sz="700" spc="-75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700">
              <a:latin typeface="Arial"/>
              <a:cs typeface="Arial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859536" y="1777936"/>
            <a:ext cx="295910" cy="156210"/>
          </a:xfrm>
          <a:prstGeom prst="rect">
            <a:avLst/>
          </a:prstGeom>
          <a:solidFill>
            <a:srgbClr val="88A44E"/>
          </a:solidFill>
        </p:spPr>
        <p:txBody>
          <a:bodyPr wrap="square" lIns="0" tIns="26034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204"/>
              </a:spcBef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700">
              <a:latin typeface="Arial"/>
              <a:cs typeface="Arial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1272539" y="1444752"/>
            <a:ext cx="294640" cy="213360"/>
          </a:xfrm>
          <a:prstGeom prst="rect">
            <a:avLst/>
          </a:prstGeom>
          <a:solidFill>
            <a:srgbClr val="88A44E"/>
          </a:solidFill>
        </p:spPr>
        <p:txBody>
          <a:bodyPr wrap="square" lIns="0" tIns="5969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470"/>
              </a:spcBef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700">
              <a:latin typeface="Arial"/>
              <a:cs typeface="Arial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1685544" y="1444752"/>
            <a:ext cx="294640" cy="213360"/>
          </a:xfrm>
          <a:prstGeom prst="rect">
            <a:avLst/>
          </a:prstGeom>
          <a:solidFill>
            <a:srgbClr val="88A44E"/>
          </a:solidFill>
        </p:spPr>
        <p:txBody>
          <a:bodyPr wrap="square" lIns="0" tIns="7937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625"/>
              </a:spcBef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700">
              <a:latin typeface="Arial"/>
              <a:cs typeface="Arial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2097023" y="1658111"/>
            <a:ext cx="294640" cy="143510"/>
          </a:xfrm>
          <a:prstGeom prst="rect">
            <a:avLst/>
          </a:prstGeom>
          <a:solidFill>
            <a:srgbClr val="88A44E"/>
          </a:solidFill>
        </p:spPr>
        <p:txBody>
          <a:bodyPr wrap="square" lIns="0" tIns="17145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135"/>
              </a:spcBef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700">
              <a:latin typeface="Arial"/>
              <a:cs typeface="Arial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2510027" y="1658111"/>
            <a:ext cx="294640" cy="143510"/>
          </a:xfrm>
          <a:prstGeom prst="rect">
            <a:avLst/>
          </a:prstGeom>
          <a:solidFill>
            <a:srgbClr val="88A44E"/>
          </a:solidFill>
        </p:spPr>
        <p:txBody>
          <a:bodyPr wrap="square" lIns="0" tIns="36830" rIns="0" bIns="0" rtlCol="0" vert="horz">
            <a:spAutoFit/>
          </a:bodyPr>
          <a:lstStyle/>
          <a:p>
            <a:pPr marL="92710">
              <a:lnSpc>
                <a:spcPts val="830"/>
              </a:lnSpc>
              <a:spcBef>
                <a:spcPts val="290"/>
              </a:spcBef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700">
              <a:latin typeface="Arial"/>
              <a:cs typeface="Arial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3334511" y="1354949"/>
            <a:ext cx="294640" cy="215900"/>
          </a:xfrm>
          <a:prstGeom prst="rect">
            <a:avLst/>
          </a:prstGeom>
          <a:solidFill>
            <a:srgbClr val="88A44E"/>
          </a:solidFill>
        </p:spPr>
        <p:txBody>
          <a:bodyPr wrap="square" lIns="0" tIns="39370" rIns="0" bIns="0" rtlCol="0" vert="horz">
            <a:spAutoFit/>
          </a:bodyPr>
          <a:lstStyle/>
          <a:p>
            <a:pPr marL="93345">
              <a:lnSpc>
                <a:spcPct val="100000"/>
              </a:lnSpc>
              <a:spcBef>
                <a:spcPts val="310"/>
              </a:spcBef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700">
              <a:latin typeface="Arial"/>
              <a:cs typeface="Arial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4158996" y="1589913"/>
            <a:ext cx="294640" cy="180340"/>
          </a:xfrm>
          <a:prstGeom prst="rect">
            <a:avLst/>
          </a:prstGeom>
          <a:solidFill>
            <a:srgbClr val="88A44E"/>
          </a:solidFill>
        </p:spPr>
        <p:txBody>
          <a:bodyPr wrap="square" lIns="0" tIns="2413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190"/>
              </a:spcBef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700">
              <a:latin typeface="Arial"/>
              <a:cs typeface="Arial"/>
            </a:endParaRPr>
          </a:p>
        </p:txBody>
      </p:sp>
      <p:sp>
        <p:nvSpPr>
          <p:cNvPr id="357" name="object 357"/>
          <p:cNvSpPr txBox="1"/>
          <p:nvPr/>
        </p:nvSpPr>
        <p:spPr>
          <a:xfrm>
            <a:off x="859536" y="1368888"/>
            <a:ext cx="295910" cy="409575"/>
          </a:xfrm>
          <a:prstGeom prst="rect">
            <a:avLst/>
          </a:prstGeom>
          <a:solidFill>
            <a:srgbClr val="70578F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Times New Roman"/>
              <a:cs typeface="Times New Roman"/>
            </a:endParaRPr>
          </a:p>
          <a:p>
            <a:pPr marL="31115">
              <a:lnSpc>
                <a:spcPct val="100000"/>
              </a:lnSpc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19%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1272539" y="1307211"/>
            <a:ext cx="294640" cy="137795"/>
          </a:xfrm>
          <a:prstGeom prst="rect">
            <a:avLst/>
          </a:prstGeom>
          <a:solidFill>
            <a:srgbClr val="70578F"/>
          </a:solidFill>
        </p:spPr>
        <p:txBody>
          <a:bodyPr wrap="square" lIns="0" tIns="0" rIns="0" bIns="0" rtlCol="0" vert="horz">
            <a:spAutoFit/>
          </a:bodyPr>
          <a:lstStyle/>
          <a:p>
            <a:pPr marL="64135">
              <a:lnSpc>
                <a:spcPts val="1085"/>
              </a:lnSpc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59" name="object 359"/>
          <p:cNvSpPr txBox="1"/>
          <p:nvPr/>
        </p:nvSpPr>
        <p:spPr>
          <a:xfrm>
            <a:off x="1685544" y="1322165"/>
            <a:ext cx="294640" cy="123189"/>
          </a:xfrm>
          <a:prstGeom prst="rect">
            <a:avLst/>
          </a:prstGeom>
          <a:solidFill>
            <a:srgbClr val="70578F"/>
          </a:solidFill>
        </p:spPr>
        <p:txBody>
          <a:bodyPr wrap="square" lIns="0" tIns="1270" rIns="0" bIns="0" rtlCol="0" vert="horz">
            <a:spAutoFit/>
          </a:bodyPr>
          <a:lstStyle/>
          <a:p>
            <a:pPr marL="63500">
              <a:lnSpc>
                <a:spcPts val="955"/>
              </a:lnSpc>
              <a:spcBef>
                <a:spcPts val="10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2097023" y="1332851"/>
            <a:ext cx="294640" cy="325755"/>
          </a:xfrm>
          <a:prstGeom prst="rect">
            <a:avLst/>
          </a:prstGeom>
          <a:solidFill>
            <a:srgbClr val="70578F"/>
          </a:solidFill>
        </p:spPr>
        <p:txBody>
          <a:bodyPr wrap="square" lIns="0" tIns="99060" rIns="0" bIns="0" rtlCol="0" vert="horz">
            <a:spAutoFit/>
          </a:bodyPr>
          <a:lstStyle/>
          <a:p>
            <a:pPr marL="31115">
              <a:lnSpc>
                <a:spcPct val="100000"/>
              </a:lnSpc>
              <a:spcBef>
                <a:spcPts val="780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1" name="object 361"/>
          <p:cNvSpPr txBox="1"/>
          <p:nvPr/>
        </p:nvSpPr>
        <p:spPr>
          <a:xfrm>
            <a:off x="2510027" y="1360283"/>
            <a:ext cx="294640" cy="298450"/>
          </a:xfrm>
          <a:prstGeom prst="rect">
            <a:avLst/>
          </a:prstGeom>
          <a:solidFill>
            <a:srgbClr val="70578F"/>
          </a:solidFill>
        </p:spPr>
        <p:txBody>
          <a:bodyPr wrap="square" lIns="0" tIns="72390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570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2" name="object 362"/>
          <p:cNvSpPr txBox="1"/>
          <p:nvPr/>
        </p:nvSpPr>
        <p:spPr>
          <a:xfrm>
            <a:off x="2921507" y="1431036"/>
            <a:ext cx="295910" cy="159385"/>
          </a:xfrm>
          <a:prstGeom prst="rect">
            <a:avLst/>
          </a:prstGeom>
          <a:solidFill>
            <a:srgbClr val="88A44E"/>
          </a:solidFill>
        </p:spPr>
        <p:txBody>
          <a:bodyPr wrap="square" lIns="0" tIns="0" rIns="0" bIns="0" rtlCol="0" vert="horz">
            <a:spAutoFit/>
          </a:bodyPr>
          <a:lstStyle/>
          <a:p>
            <a:pPr marL="64769">
              <a:lnSpc>
                <a:spcPts val="400"/>
              </a:lnSpc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1050">
              <a:latin typeface="Arial"/>
              <a:cs typeface="Arial"/>
            </a:endParaRPr>
          </a:p>
          <a:p>
            <a:pPr marL="93980">
              <a:lnSpc>
                <a:spcPts val="695"/>
              </a:lnSpc>
            </a:pPr>
            <a:r>
              <a:rPr dirty="0" sz="700" spc="-9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700">
              <a:latin typeface="Arial"/>
              <a:cs typeface="Arial"/>
            </a:endParaRPr>
          </a:p>
        </p:txBody>
      </p:sp>
      <p:sp>
        <p:nvSpPr>
          <p:cNvPr id="363" name="object 363"/>
          <p:cNvSpPr txBox="1"/>
          <p:nvPr/>
        </p:nvSpPr>
        <p:spPr>
          <a:xfrm>
            <a:off x="4158996" y="1366379"/>
            <a:ext cx="294640" cy="224154"/>
          </a:xfrm>
          <a:prstGeom prst="rect">
            <a:avLst/>
          </a:prstGeom>
          <a:solidFill>
            <a:srgbClr val="70578F"/>
          </a:solidFill>
        </p:spPr>
        <p:txBody>
          <a:bodyPr wrap="square" lIns="0" tIns="15875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125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911758" y="1162050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1324483" y="1154048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1685544" y="1237488"/>
            <a:ext cx="294640" cy="71120"/>
          </a:xfrm>
          <a:prstGeom prst="rect">
            <a:avLst/>
          </a:prstGeom>
          <a:solidFill>
            <a:srgbClr val="DB843C"/>
          </a:solidFill>
        </p:spPr>
        <p:txBody>
          <a:bodyPr wrap="square" lIns="0" tIns="0" rIns="0" bIns="0" rtlCol="0" vert="horz">
            <a:spAutoFit/>
          </a:bodyPr>
          <a:lstStyle/>
          <a:p>
            <a:pPr marL="63500">
              <a:lnSpc>
                <a:spcPts val="560"/>
              </a:lnSpc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2097023" y="1248155"/>
            <a:ext cx="294640" cy="85090"/>
          </a:xfrm>
          <a:prstGeom prst="rect">
            <a:avLst/>
          </a:prstGeom>
          <a:solidFill>
            <a:srgbClr val="4197AE"/>
          </a:solidFill>
        </p:spPr>
        <p:txBody>
          <a:bodyPr wrap="square" lIns="0" tIns="0" rIns="0" bIns="0" rtlCol="0" vert="horz">
            <a:spAutoFit/>
          </a:bodyPr>
          <a:lstStyle/>
          <a:p>
            <a:pPr marL="64769">
              <a:lnSpc>
                <a:spcPts val="555"/>
              </a:lnSpc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2391155" y="1168400"/>
            <a:ext cx="53086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2921507" y="1164463"/>
            <a:ext cx="29591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3386709" y="1145285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1" name="object 371"/>
          <p:cNvSpPr txBox="1"/>
          <p:nvPr/>
        </p:nvSpPr>
        <p:spPr>
          <a:xfrm>
            <a:off x="4211573" y="1157478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2" name="object 372"/>
          <p:cNvSpPr txBox="1"/>
          <p:nvPr/>
        </p:nvSpPr>
        <p:spPr>
          <a:xfrm>
            <a:off x="332638" y="1077239"/>
            <a:ext cx="368300" cy="236220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050">
              <a:latin typeface="Arial"/>
              <a:cs typeface="Arial"/>
            </a:endParaRPr>
          </a:p>
          <a:p>
            <a:pPr algn="ctr" marL="73025">
              <a:lnSpc>
                <a:spcPct val="100000"/>
              </a:lnSpc>
              <a:spcBef>
                <a:spcPts val="414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3025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3025">
              <a:lnSpc>
                <a:spcPct val="100000"/>
              </a:lnSpc>
              <a:spcBef>
                <a:spcPts val="414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3025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3025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3025">
              <a:lnSpc>
                <a:spcPct val="100000"/>
              </a:lnSpc>
              <a:spcBef>
                <a:spcPts val="41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3025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3025">
              <a:lnSpc>
                <a:spcPct val="100000"/>
              </a:lnSpc>
              <a:spcBef>
                <a:spcPts val="41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73025">
              <a:lnSpc>
                <a:spcPct val="100000"/>
              </a:lnSpc>
              <a:spcBef>
                <a:spcPts val="414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50">
              <a:latin typeface="Arial"/>
              <a:cs typeface="Arial"/>
            </a:endParaRPr>
          </a:p>
          <a:p>
            <a:pPr algn="ctr" marL="147955">
              <a:lnSpc>
                <a:spcPct val="100000"/>
              </a:lnSpc>
              <a:spcBef>
                <a:spcPts val="409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3" name="object 373"/>
          <p:cNvSpPr txBox="1"/>
          <p:nvPr/>
        </p:nvSpPr>
        <p:spPr>
          <a:xfrm>
            <a:off x="921719" y="3425451"/>
            <a:ext cx="175260" cy="324485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иев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4" name="object 374"/>
          <p:cNvSpPr txBox="1"/>
          <p:nvPr/>
        </p:nvSpPr>
        <p:spPr>
          <a:xfrm>
            <a:off x="1334138" y="3424997"/>
            <a:ext cx="175260" cy="49022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Одесса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5" name="object 375"/>
          <p:cNvSpPr txBox="1"/>
          <p:nvPr/>
        </p:nvSpPr>
        <p:spPr>
          <a:xfrm>
            <a:off x="1746507" y="3424652"/>
            <a:ext cx="175260" cy="40132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Льв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ов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2158600" y="3424177"/>
            <a:ext cx="175895" cy="41402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Дн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епр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7" name="object 377"/>
          <p:cNvSpPr txBox="1"/>
          <p:nvPr/>
        </p:nvSpPr>
        <p:spPr>
          <a:xfrm>
            <a:off x="2571626" y="3424988"/>
            <a:ext cx="175260" cy="53975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Х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ар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ьк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ов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8" name="object 378"/>
          <p:cNvSpPr txBox="1"/>
          <p:nvPr/>
        </p:nvSpPr>
        <p:spPr>
          <a:xfrm>
            <a:off x="2983995" y="3423710"/>
            <a:ext cx="175260" cy="71247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Запо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ро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жье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9" name="object 379"/>
          <p:cNvSpPr txBox="1"/>
          <p:nvPr/>
        </p:nvSpPr>
        <p:spPr>
          <a:xfrm>
            <a:off x="3396364" y="3426059"/>
            <a:ext cx="175260" cy="455295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Другие</a:t>
            </a:r>
            <a:endParaRPr sz="1050">
              <a:latin typeface="Arial"/>
              <a:cs typeface="Arial"/>
            </a:endParaRPr>
          </a:p>
        </p:txBody>
      </p:sp>
      <p:sp>
        <p:nvSpPr>
          <p:cNvPr id="380" name="object 380"/>
          <p:cNvSpPr txBox="1"/>
          <p:nvPr/>
        </p:nvSpPr>
        <p:spPr>
          <a:xfrm>
            <a:off x="4221483" y="3424721"/>
            <a:ext cx="175260" cy="54356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раи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на</a:t>
            </a:r>
            <a:endParaRPr sz="1050">
              <a:latin typeface="Arial"/>
              <a:cs typeface="Arial"/>
            </a:endParaRPr>
          </a:p>
        </p:txBody>
      </p:sp>
      <p:sp>
        <p:nvSpPr>
          <p:cNvPr id="381" name="object 381"/>
          <p:cNvSpPr/>
          <p:nvPr/>
        </p:nvSpPr>
        <p:spPr>
          <a:xfrm>
            <a:off x="693419" y="447141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1165860" y="447141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4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 txBox="1"/>
          <p:nvPr/>
        </p:nvSpPr>
        <p:spPr>
          <a:xfrm>
            <a:off x="771245" y="4409643"/>
            <a:ext cx="9455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5140" algn="l"/>
              </a:tabLst>
            </a:pP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Щ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dirty="0" sz="10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Пр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зм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4" name="object 384"/>
          <p:cNvSpPr/>
          <p:nvPr/>
        </p:nvSpPr>
        <p:spPr>
          <a:xfrm>
            <a:off x="1839467" y="447141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 txBox="1"/>
          <p:nvPr/>
        </p:nvSpPr>
        <p:spPr>
          <a:xfrm>
            <a:off x="1918207" y="4409643"/>
            <a:ext cx="6292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Сити-лайт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6" name="object 386"/>
          <p:cNvSpPr/>
          <p:nvPr/>
        </p:nvSpPr>
        <p:spPr>
          <a:xfrm>
            <a:off x="2671572" y="447141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7" y="64008"/>
                </a:lnTo>
                <a:lnTo>
                  <a:pt x="64007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 txBox="1"/>
          <p:nvPr/>
        </p:nvSpPr>
        <p:spPr>
          <a:xfrm>
            <a:off x="2750566" y="4409643"/>
            <a:ext cx="4591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ро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л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8" name="object 388"/>
          <p:cNvSpPr/>
          <p:nvPr/>
        </p:nvSpPr>
        <p:spPr>
          <a:xfrm>
            <a:off x="3332988" y="447141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 txBox="1"/>
          <p:nvPr/>
        </p:nvSpPr>
        <p:spPr>
          <a:xfrm>
            <a:off x="3412363" y="4409643"/>
            <a:ext cx="4984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Бэ</a:t>
            </a: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000" spc="-1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й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т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0" name="object 390"/>
          <p:cNvSpPr/>
          <p:nvPr/>
        </p:nvSpPr>
        <p:spPr>
          <a:xfrm>
            <a:off x="4035552" y="4471415"/>
            <a:ext cx="64135" cy="64135"/>
          </a:xfrm>
          <a:custGeom>
            <a:avLst/>
            <a:gdLst/>
            <a:ahLst/>
            <a:cxnLst/>
            <a:rect l="l" t="t" r="r" b="b"/>
            <a:pathLst>
              <a:path w="64135" h="64135">
                <a:moveTo>
                  <a:pt x="0" y="64008"/>
                </a:moveTo>
                <a:lnTo>
                  <a:pt x="64008" y="64008"/>
                </a:lnTo>
                <a:lnTo>
                  <a:pt x="64008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 txBox="1"/>
          <p:nvPr/>
        </p:nvSpPr>
        <p:spPr>
          <a:xfrm>
            <a:off x="4114546" y="4409643"/>
            <a:ext cx="4273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solidFill>
                  <a:srgbClr val="7E7E7E"/>
                </a:solidFill>
                <a:latin typeface="Arial"/>
                <a:cs typeface="Arial"/>
              </a:rPr>
              <a:t>Другие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2707004" y="4846930"/>
            <a:ext cx="295211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DOORS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Consulting,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янв-июнь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255752" y="2194873"/>
            <a:ext cx="152400" cy="2971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100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000" spc="-5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000">
                <a:solidFill>
                  <a:srgbClr val="7E7E7E"/>
                </a:solidFill>
                <a:latin typeface="Arial"/>
                <a:cs typeface="Arial"/>
              </a:rPr>
              <a:t>я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2091308" y="881252"/>
            <a:ext cx="6800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Бюджет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Распределение </a:t>
            </a:r>
            <a:r>
              <a:rPr dirty="0" spc="-5"/>
              <a:t>рекламных </a:t>
            </a:r>
            <a:r>
              <a:rPr dirty="0" spc="-15"/>
              <a:t>поверхностей </a:t>
            </a:r>
            <a:r>
              <a:rPr dirty="0"/>
              <a:t>по</a:t>
            </a:r>
            <a:r>
              <a:rPr dirty="0" spc="105"/>
              <a:t> </a:t>
            </a:r>
            <a:r>
              <a:rPr dirty="0" spc="-5"/>
              <a:t>основным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5"/>
              <a:t>операторам Украины. </a:t>
            </a:r>
            <a:r>
              <a:rPr dirty="0"/>
              <a:t>Все</a:t>
            </a:r>
            <a:r>
              <a:rPr dirty="0" spc="30"/>
              <a:t> </a:t>
            </a:r>
            <a:r>
              <a:rPr dirty="0" spc="-15"/>
              <a:t>носители.</a:t>
            </a:r>
          </a:p>
        </p:txBody>
      </p:sp>
      <p:sp>
        <p:nvSpPr>
          <p:cNvPr id="3" name="object 3"/>
          <p:cNvSpPr/>
          <p:nvPr/>
        </p:nvSpPr>
        <p:spPr>
          <a:xfrm>
            <a:off x="3433571" y="366826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73679" y="3668267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44495" y="366826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13788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3079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53896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3188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1247" y="366826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33571" y="339090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73679" y="3390900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13788" y="3390900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83079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53896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23188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1247" y="339090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73679" y="3112007"/>
            <a:ext cx="707390" cy="0"/>
          </a:xfrm>
          <a:custGeom>
            <a:avLst/>
            <a:gdLst/>
            <a:ahLst/>
            <a:cxnLst/>
            <a:rect l="l" t="t" r="r" b="b"/>
            <a:pathLst>
              <a:path w="707389" h="0">
                <a:moveTo>
                  <a:pt x="0" y="0"/>
                </a:moveTo>
                <a:lnTo>
                  <a:pt x="7071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44495" y="311200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13788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83079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53896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23188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41247" y="31120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73679" y="2833116"/>
            <a:ext cx="707390" cy="0"/>
          </a:xfrm>
          <a:custGeom>
            <a:avLst/>
            <a:gdLst/>
            <a:ahLst/>
            <a:cxnLst/>
            <a:rect l="l" t="t" r="r" b="b"/>
            <a:pathLst>
              <a:path w="707389" h="0">
                <a:moveTo>
                  <a:pt x="0" y="0"/>
                </a:moveTo>
                <a:lnTo>
                  <a:pt x="7071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444495" y="2833116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13788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83079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453896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123188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41247" y="283311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33571" y="25557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773679" y="255574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444495" y="255574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13788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453896" y="255574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23188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41247" y="25557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433571" y="22768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773679" y="2276855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444495" y="2276855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13788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83079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53896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123188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41247" y="22768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433571" y="19994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773679" y="199948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444495" y="199948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113788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783079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53896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123188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41247" y="19994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433571" y="17205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773679" y="1720595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444495" y="1720595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113788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83079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53896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123188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41247" y="17205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433571" y="14432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773679" y="1443227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444495" y="144322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113788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83079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453896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123188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41247" y="14432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841247" y="1164336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88491" y="3558540"/>
            <a:ext cx="234950" cy="388620"/>
          </a:xfrm>
          <a:custGeom>
            <a:avLst/>
            <a:gdLst/>
            <a:ahLst/>
            <a:cxnLst/>
            <a:rect l="l" t="t" r="r" b="b"/>
            <a:pathLst>
              <a:path w="234950" h="388620">
                <a:moveTo>
                  <a:pt x="234696" y="0"/>
                </a:moveTo>
                <a:lnTo>
                  <a:pt x="0" y="0"/>
                </a:lnTo>
                <a:lnTo>
                  <a:pt x="0" y="388620"/>
                </a:lnTo>
                <a:lnTo>
                  <a:pt x="234696" y="388620"/>
                </a:lnTo>
                <a:lnTo>
                  <a:pt x="23469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217675" y="3910584"/>
            <a:ext cx="236220" cy="36830"/>
          </a:xfrm>
          <a:custGeom>
            <a:avLst/>
            <a:gdLst/>
            <a:ahLst/>
            <a:cxnLst/>
            <a:rect l="l" t="t" r="r" b="b"/>
            <a:pathLst>
              <a:path w="236219" h="36829">
                <a:moveTo>
                  <a:pt x="0" y="36575"/>
                </a:moveTo>
                <a:lnTo>
                  <a:pt x="236220" y="36575"/>
                </a:lnTo>
                <a:lnTo>
                  <a:pt x="236220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548383" y="3427476"/>
            <a:ext cx="234950" cy="520065"/>
          </a:xfrm>
          <a:custGeom>
            <a:avLst/>
            <a:gdLst/>
            <a:ahLst/>
            <a:cxnLst/>
            <a:rect l="l" t="t" r="r" b="b"/>
            <a:pathLst>
              <a:path w="234950" h="520064">
                <a:moveTo>
                  <a:pt x="234696" y="0"/>
                </a:moveTo>
                <a:lnTo>
                  <a:pt x="0" y="0"/>
                </a:lnTo>
                <a:lnTo>
                  <a:pt x="0" y="519684"/>
                </a:lnTo>
                <a:lnTo>
                  <a:pt x="234696" y="519684"/>
                </a:lnTo>
                <a:lnTo>
                  <a:pt x="23469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877567" y="3578352"/>
            <a:ext cx="236220" cy="368935"/>
          </a:xfrm>
          <a:custGeom>
            <a:avLst/>
            <a:gdLst/>
            <a:ahLst/>
            <a:cxnLst/>
            <a:rect l="l" t="t" r="r" b="b"/>
            <a:pathLst>
              <a:path w="236219" h="368935">
                <a:moveTo>
                  <a:pt x="236219" y="0"/>
                </a:moveTo>
                <a:lnTo>
                  <a:pt x="0" y="0"/>
                </a:lnTo>
                <a:lnTo>
                  <a:pt x="0" y="368808"/>
                </a:lnTo>
                <a:lnTo>
                  <a:pt x="236219" y="368808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208276" y="3482340"/>
            <a:ext cx="236220" cy="464820"/>
          </a:xfrm>
          <a:custGeom>
            <a:avLst/>
            <a:gdLst/>
            <a:ahLst/>
            <a:cxnLst/>
            <a:rect l="l" t="t" r="r" b="b"/>
            <a:pathLst>
              <a:path w="236219" h="464820">
                <a:moveTo>
                  <a:pt x="236219" y="0"/>
                </a:moveTo>
                <a:lnTo>
                  <a:pt x="0" y="0"/>
                </a:lnTo>
                <a:lnTo>
                  <a:pt x="0" y="464820"/>
                </a:lnTo>
                <a:lnTo>
                  <a:pt x="236219" y="464820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37460" y="3749040"/>
            <a:ext cx="236220" cy="198120"/>
          </a:xfrm>
          <a:custGeom>
            <a:avLst/>
            <a:gdLst/>
            <a:ahLst/>
            <a:cxnLst/>
            <a:rect l="l" t="t" r="r" b="b"/>
            <a:pathLst>
              <a:path w="236219" h="198120">
                <a:moveTo>
                  <a:pt x="236219" y="0"/>
                </a:moveTo>
                <a:lnTo>
                  <a:pt x="0" y="0"/>
                </a:lnTo>
                <a:lnTo>
                  <a:pt x="0" y="198120"/>
                </a:lnTo>
                <a:lnTo>
                  <a:pt x="236219" y="198120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197351" y="3654552"/>
            <a:ext cx="236220" cy="292735"/>
          </a:xfrm>
          <a:custGeom>
            <a:avLst/>
            <a:gdLst/>
            <a:ahLst/>
            <a:cxnLst/>
            <a:rect l="l" t="t" r="r" b="b"/>
            <a:pathLst>
              <a:path w="236220" h="292735">
                <a:moveTo>
                  <a:pt x="236220" y="0"/>
                </a:moveTo>
                <a:lnTo>
                  <a:pt x="0" y="0"/>
                </a:lnTo>
                <a:lnTo>
                  <a:pt x="0" y="292608"/>
                </a:lnTo>
                <a:lnTo>
                  <a:pt x="236220" y="292608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888491" y="3226307"/>
            <a:ext cx="234950" cy="332740"/>
          </a:xfrm>
          <a:custGeom>
            <a:avLst/>
            <a:gdLst/>
            <a:ahLst/>
            <a:cxnLst/>
            <a:rect l="l" t="t" r="r" b="b"/>
            <a:pathLst>
              <a:path w="234950" h="332739">
                <a:moveTo>
                  <a:pt x="234696" y="0"/>
                </a:moveTo>
                <a:lnTo>
                  <a:pt x="0" y="0"/>
                </a:lnTo>
                <a:lnTo>
                  <a:pt x="0" y="332232"/>
                </a:lnTo>
                <a:lnTo>
                  <a:pt x="234696" y="332232"/>
                </a:lnTo>
                <a:lnTo>
                  <a:pt x="23469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217675" y="3867911"/>
            <a:ext cx="236220" cy="43180"/>
          </a:xfrm>
          <a:custGeom>
            <a:avLst/>
            <a:gdLst/>
            <a:ahLst/>
            <a:cxnLst/>
            <a:rect l="l" t="t" r="r" b="b"/>
            <a:pathLst>
              <a:path w="236219" h="43179">
                <a:moveTo>
                  <a:pt x="0" y="42672"/>
                </a:moveTo>
                <a:lnTo>
                  <a:pt x="236220" y="42672"/>
                </a:lnTo>
                <a:lnTo>
                  <a:pt x="236220" y="0"/>
                </a:lnTo>
                <a:lnTo>
                  <a:pt x="0" y="0"/>
                </a:lnTo>
                <a:lnTo>
                  <a:pt x="0" y="42672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548383" y="3078479"/>
            <a:ext cx="234950" cy="349250"/>
          </a:xfrm>
          <a:custGeom>
            <a:avLst/>
            <a:gdLst/>
            <a:ahLst/>
            <a:cxnLst/>
            <a:rect l="l" t="t" r="r" b="b"/>
            <a:pathLst>
              <a:path w="234950" h="349250">
                <a:moveTo>
                  <a:pt x="234696" y="0"/>
                </a:moveTo>
                <a:lnTo>
                  <a:pt x="0" y="0"/>
                </a:lnTo>
                <a:lnTo>
                  <a:pt x="0" y="348995"/>
                </a:lnTo>
                <a:lnTo>
                  <a:pt x="234696" y="348995"/>
                </a:lnTo>
                <a:lnTo>
                  <a:pt x="23469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877567" y="3514344"/>
            <a:ext cx="236220" cy="64135"/>
          </a:xfrm>
          <a:custGeom>
            <a:avLst/>
            <a:gdLst/>
            <a:ahLst/>
            <a:cxnLst/>
            <a:rect l="l" t="t" r="r" b="b"/>
            <a:pathLst>
              <a:path w="236219" h="64135">
                <a:moveTo>
                  <a:pt x="0" y="64007"/>
                </a:moveTo>
                <a:lnTo>
                  <a:pt x="236219" y="64007"/>
                </a:lnTo>
                <a:lnTo>
                  <a:pt x="236219" y="0"/>
                </a:lnTo>
                <a:lnTo>
                  <a:pt x="0" y="0"/>
                </a:lnTo>
                <a:lnTo>
                  <a:pt x="0" y="64007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208276" y="3419855"/>
            <a:ext cx="236220" cy="62865"/>
          </a:xfrm>
          <a:custGeom>
            <a:avLst/>
            <a:gdLst/>
            <a:ahLst/>
            <a:cxnLst/>
            <a:rect l="l" t="t" r="r" b="b"/>
            <a:pathLst>
              <a:path w="236219" h="62864">
                <a:moveTo>
                  <a:pt x="0" y="62483"/>
                </a:moveTo>
                <a:lnTo>
                  <a:pt x="236219" y="62483"/>
                </a:lnTo>
                <a:lnTo>
                  <a:pt x="236219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537460" y="3529584"/>
            <a:ext cx="236220" cy="219710"/>
          </a:xfrm>
          <a:custGeom>
            <a:avLst/>
            <a:gdLst/>
            <a:ahLst/>
            <a:cxnLst/>
            <a:rect l="l" t="t" r="r" b="b"/>
            <a:pathLst>
              <a:path w="236219" h="219710">
                <a:moveTo>
                  <a:pt x="236219" y="0"/>
                </a:moveTo>
                <a:lnTo>
                  <a:pt x="0" y="0"/>
                </a:lnTo>
                <a:lnTo>
                  <a:pt x="0" y="219455"/>
                </a:lnTo>
                <a:lnTo>
                  <a:pt x="236219" y="219455"/>
                </a:lnTo>
                <a:lnTo>
                  <a:pt x="236219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197351" y="3439667"/>
            <a:ext cx="236220" cy="215265"/>
          </a:xfrm>
          <a:custGeom>
            <a:avLst/>
            <a:gdLst/>
            <a:ahLst/>
            <a:cxnLst/>
            <a:rect l="l" t="t" r="r" b="b"/>
            <a:pathLst>
              <a:path w="236220" h="215264">
                <a:moveTo>
                  <a:pt x="236220" y="0"/>
                </a:moveTo>
                <a:lnTo>
                  <a:pt x="0" y="0"/>
                </a:lnTo>
                <a:lnTo>
                  <a:pt x="0" y="214883"/>
                </a:lnTo>
                <a:lnTo>
                  <a:pt x="236220" y="214883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888491" y="2827020"/>
            <a:ext cx="234950" cy="399415"/>
          </a:xfrm>
          <a:custGeom>
            <a:avLst/>
            <a:gdLst/>
            <a:ahLst/>
            <a:cxnLst/>
            <a:rect l="l" t="t" r="r" b="b"/>
            <a:pathLst>
              <a:path w="234950" h="399414">
                <a:moveTo>
                  <a:pt x="234696" y="0"/>
                </a:moveTo>
                <a:lnTo>
                  <a:pt x="0" y="0"/>
                </a:lnTo>
                <a:lnTo>
                  <a:pt x="0" y="399288"/>
                </a:lnTo>
                <a:lnTo>
                  <a:pt x="234696" y="399288"/>
                </a:lnTo>
                <a:lnTo>
                  <a:pt x="2346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217675" y="3851147"/>
            <a:ext cx="236220" cy="17145"/>
          </a:xfrm>
          <a:custGeom>
            <a:avLst/>
            <a:gdLst/>
            <a:ahLst/>
            <a:cxnLst/>
            <a:rect l="l" t="t" r="r" b="b"/>
            <a:pathLst>
              <a:path w="236219" h="17145">
                <a:moveTo>
                  <a:pt x="0" y="16763"/>
                </a:moveTo>
                <a:lnTo>
                  <a:pt x="236220" y="16763"/>
                </a:lnTo>
                <a:lnTo>
                  <a:pt x="236220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548383" y="2598420"/>
            <a:ext cx="234950" cy="480059"/>
          </a:xfrm>
          <a:custGeom>
            <a:avLst/>
            <a:gdLst/>
            <a:ahLst/>
            <a:cxnLst/>
            <a:rect l="l" t="t" r="r" b="b"/>
            <a:pathLst>
              <a:path w="234950" h="480060">
                <a:moveTo>
                  <a:pt x="234696" y="0"/>
                </a:moveTo>
                <a:lnTo>
                  <a:pt x="0" y="0"/>
                </a:lnTo>
                <a:lnTo>
                  <a:pt x="0" y="480060"/>
                </a:lnTo>
                <a:lnTo>
                  <a:pt x="234696" y="480060"/>
                </a:lnTo>
                <a:lnTo>
                  <a:pt x="2346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877567" y="3471671"/>
            <a:ext cx="236220" cy="43180"/>
          </a:xfrm>
          <a:custGeom>
            <a:avLst/>
            <a:gdLst/>
            <a:ahLst/>
            <a:cxnLst/>
            <a:rect l="l" t="t" r="r" b="b"/>
            <a:pathLst>
              <a:path w="236219" h="43179">
                <a:moveTo>
                  <a:pt x="0" y="42672"/>
                </a:moveTo>
                <a:lnTo>
                  <a:pt x="236219" y="42672"/>
                </a:lnTo>
                <a:lnTo>
                  <a:pt x="236219" y="0"/>
                </a:lnTo>
                <a:lnTo>
                  <a:pt x="0" y="0"/>
                </a:lnTo>
                <a:lnTo>
                  <a:pt x="0" y="42672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208276" y="3372611"/>
            <a:ext cx="236220" cy="47625"/>
          </a:xfrm>
          <a:custGeom>
            <a:avLst/>
            <a:gdLst/>
            <a:ahLst/>
            <a:cxnLst/>
            <a:rect l="l" t="t" r="r" b="b"/>
            <a:pathLst>
              <a:path w="236219" h="47625">
                <a:moveTo>
                  <a:pt x="0" y="47244"/>
                </a:moveTo>
                <a:lnTo>
                  <a:pt x="236219" y="47244"/>
                </a:lnTo>
                <a:lnTo>
                  <a:pt x="236219" y="0"/>
                </a:lnTo>
                <a:lnTo>
                  <a:pt x="0" y="0"/>
                </a:lnTo>
                <a:lnTo>
                  <a:pt x="0" y="47244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37460" y="3456432"/>
            <a:ext cx="236220" cy="73660"/>
          </a:xfrm>
          <a:custGeom>
            <a:avLst/>
            <a:gdLst/>
            <a:ahLst/>
            <a:cxnLst/>
            <a:rect l="l" t="t" r="r" b="b"/>
            <a:pathLst>
              <a:path w="236219" h="73660">
                <a:moveTo>
                  <a:pt x="0" y="73152"/>
                </a:moveTo>
                <a:lnTo>
                  <a:pt x="236219" y="73152"/>
                </a:lnTo>
                <a:lnTo>
                  <a:pt x="236219" y="0"/>
                </a:lnTo>
                <a:lnTo>
                  <a:pt x="0" y="0"/>
                </a:lnTo>
                <a:lnTo>
                  <a:pt x="0" y="73152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197351" y="3272028"/>
            <a:ext cx="236220" cy="167640"/>
          </a:xfrm>
          <a:custGeom>
            <a:avLst/>
            <a:gdLst/>
            <a:ahLst/>
            <a:cxnLst/>
            <a:rect l="l" t="t" r="r" b="b"/>
            <a:pathLst>
              <a:path w="236220" h="167639">
                <a:moveTo>
                  <a:pt x="236220" y="0"/>
                </a:moveTo>
                <a:lnTo>
                  <a:pt x="0" y="0"/>
                </a:lnTo>
                <a:lnTo>
                  <a:pt x="0" y="167640"/>
                </a:lnTo>
                <a:lnTo>
                  <a:pt x="236220" y="167640"/>
                </a:lnTo>
                <a:lnTo>
                  <a:pt x="236220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888491" y="2714244"/>
            <a:ext cx="234950" cy="113030"/>
          </a:xfrm>
          <a:custGeom>
            <a:avLst/>
            <a:gdLst/>
            <a:ahLst/>
            <a:cxnLst/>
            <a:rect l="l" t="t" r="r" b="b"/>
            <a:pathLst>
              <a:path w="234950" h="113030">
                <a:moveTo>
                  <a:pt x="234696" y="0"/>
                </a:moveTo>
                <a:lnTo>
                  <a:pt x="0" y="0"/>
                </a:lnTo>
                <a:lnTo>
                  <a:pt x="0" y="112775"/>
                </a:lnTo>
                <a:lnTo>
                  <a:pt x="234696" y="112775"/>
                </a:lnTo>
                <a:lnTo>
                  <a:pt x="234696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217675" y="3762755"/>
            <a:ext cx="236220" cy="88900"/>
          </a:xfrm>
          <a:custGeom>
            <a:avLst/>
            <a:gdLst/>
            <a:ahLst/>
            <a:cxnLst/>
            <a:rect l="l" t="t" r="r" b="b"/>
            <a:pathLst>
              <a:path w="236219" h="88900">
                <a:moveTo>
                  <a:pt x="236220" y="0"/>
                </a:moveTo>
                <a:lnTo>
                  <a:pt x="0" y="0"/>
                </a:lnTo>
                <a:lnTo>
                  <a:pt x="0" y="88392"/>
                </a:lnTo>
                <a:lnTo>
                  <a:pt x="236220" y="88392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548383" y="2554223"/>
            <a:ext cx="234950" cy="44450"/>
          </a:xfrm>
          <a:custGeom>
            <a:avLst/>
            <a:gdLst/>
            <a:ahLst/>
            <a:cxnLst/>
            <a:rect l="l" t="t" r="r" b="b"/>
            <a:pathLst>
              <a:path w="234950" h="44450">
                <a:moveTo>
                  <a:pt x="0" y="44196"/>
                </a:moveTo>
                <a:lnTo>
                  <a:pt x="234696" y="44196"/>
                </a:lnTo>
                <a:lnTo>
                  <a:pt x="234696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877567" y="3031235"/>
            <a:ext cx="236220" cy="440690"/>
          </a:xfrm>
          <a:custGeom>
            <a:avLst/>
            <a:gdLst/>
            <a:ahLst/>
            <a:cxnLst/>
            <a:rect l="l" t="t" r="r" b="b"/>
            <a:pathLst>
              <a:path w="236219" h="440689">
                <a:moveTo>
                  <a:pt x="236219" y="0"/>
                </a:moveTo>
                <a:lnTo>
                  <a:pt x="0" y="0"/>
                </a:lnTo>
                <a:lnTo>
                  <a:pt x="0" y="440436"/>
                </a:lnTo>
                <a:lnTo>
                  <a:pt x="236219" y="440436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208276" y="3203448"/>
            <a:ext cx="236220" cy="169545"/>
          </a:xfrm>
          <a:custGeom>
            <a:avLst/>
            <a:gdLst/>
            <a:ahLst/>
            <a:cxnLst/>
            <a:rect l="l" t="t" r="r" b="b"/>
            <a:pathLst>
              <a:path w="236219" h="169545">
                <a:moveTo>
                  <a:pt x="236219" y="0"/>
                </a:moveTo>
                <a:lnTo>
                  <a:pt x="0" y="0"/>
                </a:lnTo>
                <a:lnTo>
                  <a:pt x="0" y="169163"/>
                </a:lnTo>
                <a:lnTo>
                  <a:pt x="236219" y="169163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37460" y="3317747"/>
            <a:ext cx="236220" cy="139065"/>
          </a:xfrm>
          <a:custGeom>
            <a:avLst/>
            <a:gdLst/>
            <a:ahLst/>
            <a:cxnLst/>
            <a:rect l="l" t="t" r="r" b="b"/>
            <a:pathLst>
              <a:path w="236219" h="139064">
                <a:moveTo>
                  <a:pt x="236219" y="0"/>
                </a:moveTo>
                <a:lnTo>
                  <a:pt x="0" y="0"/>
                </a:lnTo>
                <a:lnTo>
                  <a:pt x="0" y="138683"/>
                </a:lnTo>
                <a:lnTo>
                  <a:pt x="236219" y="138683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197351" y="3115055"/>
            <a:ext cx="236220" cy="157480"/>
          </a:xfrm>
          <a:custGeom>
            <a:avLst/>
            <a:gdLst/>
            <a:ahLst/>
            <a:cxnLst/>
            <a:rect l="l" t="t" r="r" b="b"/>
            <a:pathLst>
              <a:path w="236220" h="157479">
                <a:moveTo>
                  <a:pt x="236220" y="0"/>
                </a:moveTo>
                <a:lnTo>
                  <a:pt x="0" y="0"/>
                </a:lnTo>
                <a:lnTo>
                  <a:pt x="0" y="156971"/>
                </a:lnTo>
                <a:lnTo>
                  <a:pt x="236220" y="156971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888491" y="2713482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3175">
            <a:solidFill>
              <a:srgbClr val="4197A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217675" y="3643884"/>
            <a:ext cx="236220" cy="119380"/>
          </a:xfrm>
          <a:custGeom>
            <a:avLst/>
            <a:gdLst/>
            <a:ahLst/>
            <a:cxnLst/>
            <a:rect l="l" t="t" r="r" b="b"/>
            <a:pathLst>
              <a:path w="236219" h="119379">
                <a:moveTo>
                  <a:pt x="236220" y="0"/>
                </a:moveTo>
                <a:lnTo>
                  <a:pt x="0" y="0"/>
                </a:lnTo>
                <a:lnTo>
                  <a:pt x="0" y="118871"/>
                </a:lnTo>
                <a:lnTo>
                  <a:pt x="236220" y="118871"/>
                </a:lnTo>
                <a:lnTo>
                  <a:pt x="236220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877567" y="3030473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3175">
            <a:solidFill>
              <a:srgbClr val="4197A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208276" y="2417064"/>
            <a:ext cx="236220" cy="786765"/>
          </a:xfrm>
          <a:custGeom>
            <a:avLst/>
            <a:gdLst/>
            <a:ahLst/>
            <a:cxnLst/>
            <a:rect l="l" t="t" r="r" b="b"/>
            <a:pathLst>
              <a:path w="236219" h="786764">
                <a:moveTo>
                  <a:pt x="236219" y="0"/>
                </a:moveTo>
                <a:lnTo>
                  <a:pt x="0" y="0"/>
                </a:lnTo>
                <a:lnTo>
                  <a:pt x="0" y="786384"/>
                </a:lnTo>
                <a:lnTo>
                  <a:pt x="236219" y="786384"/>
                </a:lnTo>
                <a:lnTo>
                  <a:pt x="236219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197351" y="3041904"/>
            <a:ext cx="236220" cy="73660"/>
          </a:xfrm>
          <a:custGeom>
            <a:avLst/>
            <a:gdLst/>
            <a:ahLst/>
            <a:cxnLst/>
            <a:rect l="l" t="t" r="r" b="b"/>
            <a:pathLst>
              <a:path w="236220" h="73660">
                <a:moveTo>
                  <a:pt x="0" y="73151"/>
                </a:moveTo>
                <a:lnTo>
                  <a:pt x="236220" y="73151"/>
                </a:lnTo>
                <a:lnTo>
                  <a:pt x="23622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888491" y="2692907"/>
            <a:ext cx="234950" cy="20320"/>
          </a:xfrm>
          <a:custGeom>
            <a:avLst/>
            <a:gdLst/>
            <a:ahLst/>
            <a:cxnLst/>
            <a:rect l="l" t="t" r="r" b="b"/>
            <a:pathLst>
              <a:path w="234950" h="20319">
                <a:moveTo>
                  <a:pt x="0" y="19812"/>
                </a:moveTo>
                <a:lnTo>
                  <a:pt x="234696" y="19812"/>
                </a:lnTo>
                <a:lnTo>
                  <a:pt x="234696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217675" y="3570732"/>
            <a:ext cx="236220" cy="73660"/>
          </a:xfrm>
          <a:custGeom>
            <a:avLst/>
            <a:gdLst/>
            <a:ahLst/>
            <a:cxnLst/>
            <a:rect l="l" t="t" r="r" b="b"/>
            <a:pathLst>
              <a:path w="236219" h="73660">
                <a:moveTo>
                  <a:pt x="0" y="73152"/>
                </a:moveTo>
                <a:lnTo>
                  <a:pt x="236220" y="73152"/>
                </a:lnTo>
                <a:lnTo>
                  <a:pt x="236220" y="0"/>
                </a:lnTo>
                <a:lnTo>
                  <a:pt x="0" y="0"/>
                </a:lnTo>
                <a:lnTo>
                  <a:pt x="0" y="73152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548383" y="2487167"/>
            <a:ext cx="234950" cy="67310"/>
          </a:xfrm>
          <a:custGeom>
            <a:avLst/>
            <a:gdLst/>
            <a:ahLst/>
            <a:cxnLst/>
            <a:rect l="l" t="t" r="r" b="b"/>
            <a:pathLst>
              <a:path w="234950" h="67310">
                <a:moveTo>
                  <a:pt x="0" y="67055"/>
                </a:moveTo>
                <a:lnTo>
                  <a:pt x="234696" y="67055"/>
                </a:lnTo>
                <a:lnTo>
                  <a:pt x="23469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877567" y="2891027"/>
            <a:ext cx="236220" cy="139065"/>
          </a:xfrm>
          <a:custGeom>
            <a:avLst/>
            <a:gdLst/>
            <a:ahLst/>
            <a:cxnLst/>
            <a:rect l="l" t="t" r="r" b="b"/>
            <a:pathLst>
              <a:path w="236219" h="139064">
                <a:moveTo>
                  <a:pt x="236219" y="0"/>
                </a:moveTo>
                <a:lnTo>
                  <a:pt x="0" y="0"/>
                </a:lnTo>
                <a:lnTo>
                  <a:pt x="0" y="138684"/>
                </a:lnTo>
                <a:lnTo>
                  <a:pt x="236219" y="138684"/>
                </a:lnTo>
                <a:lnTo>
                  <a:pt x="236219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208276" y="2388107"/>
            <a:ext cx="236220" cy="29209"/>
          </a:xfrm>
          <a:custGeom>
            <a:avLst/>
            <a:gdLst/>
            <a:ahLst/>
            <a:cxnLst/>
            <a:rect l="l" t="t" r="r" b="b"/>
            <a:pathLst>
              <a:path w="236219" h="29210">
                <a:moveTo>
                  <a:pt x="0" y="28955"/>
                </a:moveTo>
                <a:lnTo>
                  <a:pt x="236219" y="28955"/>
                </a:lnTo>
                <a:lnTo>
                  <a:pt x="236219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537460" y="3220211"/>
            <a:ext cx="236220" cy="97790"/>
          </a:xfrm>
          <a:custGeom>
            <a:avLst/>
            <a:gdLst/>
            <a:ahLst/>
            <a:cxnLst/>
            <a:rect l="l" t="t" r="r" b="b"/>
            <a:pathLst>
              <a:path w="236219" h="97789">
                <a:moveTo>
                  <a:pt x="236219" y="0"/>
                </a:moveTo>
                <a:lnTo>
                  <a:pt x="0" y="0"/>
                </a:lnTo>
                <a:lnTo>
                  <a:pt x="0" y="97536"/>
                </a:lnTo>
                <a:lnTo>
                  <a:pt x="236219" y="97536"/>
                </a:lnTo>
                <a:lnTo>
                  <a:pt x="236219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197351" y="2967227"/>
            <a:ext cx="236220" cy="74930"/>
          </a:xfrm>
          <a:custGeom>
            <a:avLst/>
            <a:gdLst/>
            <a:ahLst/>
            <a:cxnLst/>
            <a:rect l="l" t="t" r="r" b="b"/>
            <a:pathLst>
              <a:path w="236220" h="74930">
                <a:moveTo>
                  <a:pt x="0" y="74675"/>
                </a:moveTo>
                <a:lnTo>
                  <a:pt x="236220" y="74675"/>
                </a:lnTo>
                <a:lnTo>
                  <a:pt x="236220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548383" y="1984248"/>
            <a:ext cx="234950" cy="502920"/>
          </a:xfrm>
          <a:custGeom>
            <a:avLst/>
            <a:gdLst/>
            <a:ahLst/>
            <a:cxnLst/>
            <a:rect l="l" t="t" r="r" b="b"/>
            <a:pathLst>
              <a:path w="234950" h="502919">
                <a:moveTo>
                  <a:pt x="234696" y="0"/>
                </a:moveTo>
                <a:lnTo>
                  <a:pt x="0" y="0"/>
                </a:lnTo>
                <a:lnTo>
                  <a:pt x="0" y="502919"/>
                </a:lnTo>
                <a:lnTo>
                  <a:pt x="234696" y="502919"/>
                </a:lnTo>
                <a:lnTo>
                  <a:pt x="2346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537460" y="3180588"/>
            <a:ext cx="236220" cy="40005"/>
          </a:xfrm>
          <a:custGeom>
            <a:avLst/>
            <a:gdLst/>
            <a:ahLst/>
            <a:cxnLst/>
            <a:rect l="l" t="t" r="r" b="b"/>
            <a:pathLst>
              <a:path w="236219" h="40005">
                <a:moveTo>
                  <a:pt x="0" y="39624"/>
                </a:moveTo>
                <a:lnTo>
                  <a:pt x="236219" y="39624"/>
                </a:lnTo>
                <a:lnTo>
                  <a:pt x="236219" y="0"/>
                </a:lnTo>
                <a:lnTo>
                  <a:pt x="0" y="0"/>
                </a:lnTo>
                <a:lnTo>
                  <a:pt x="0" y="39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197351" y="2916935"/>
            <a:ext cx="236220" cy="50800"/>
          </a:xfrm>
          <a:custGeom>
            <a:avLst/>
            <a:gdLst/>
            <a:ahLst/>
            <a:cxnLst/>
            <a:rect l="l" t="t" r="r" b="b"/>
            <a:pathLst>
              <a:path w="236220" h="50800">
                <a:moveTo>
                  <a:pt x="0" y="50291"/>
                </a:moveTo>
                <a:lnTo>
                  <a:pt x="236220" y="50291"/>
                </a:lnTo>
                <a:lnTo>
                  <a:pt x="236220" y="0"/>
                </a:lnTo>
                <a:lnTo>
                  <a:pt x="0" y="0"/>
                </a:lnTo>
                <a:lnTo>
                  <a:pt x="0" y="502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888491" y="2534411"/>
            <a:ext cx="234950" cy="158750"/>
          </a:xfrm>
          <a:custGeom>
            <a:avLst/>
            <a:gdLst/>
            <a:ahLst/>
            <a:cxnLst/>
            <a:rect l="l" t="t" r="r" b="b"/>
            <a:pathLst>
              <a:path w="234950" h="158750">
                <a:moveTo>
                  <a:pt x="234696" y="0"/>
                </a:moveTo>
                <a:lnTo>
                  <a:pt x="0" y="0"/>
                </a:lnTo>
                <a:lnTo>
                  <a:pt x="0" y="158495"/>
                </a:lnTo>
                <a:lnTo>
                  <a:pt x="234696" y="158495"/>
                </a:lnTo>
                <a:lnTo>
                  <a:pt x="234696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537460" y="3176777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7619">
            <a:solidFill>
              <a:srgbClr val="E36C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197351" y="2875788"/>
            <a:ext cx="236220" cy="41275"/>
          </a:xfrm>
          <a:custGeom>
            <a:avLst/>
            <a:gdLst/>
            <a:ahLst/>
            <a:cxnLst/>
            <a:rect l="l" t="t" r="r" b="b"/>
            <a:pathLst>
              <a:path w="236220" h="41275">
                <a:moveTo>
                  <a:pt x="0" y="41148"/>
                </a:moveTo>
                <a:lnTo>
                  <a:pt x="236220" y="41148"/>
                </a:lnTo>
                <a:lnTo>
                  <a:pt x="236220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217675" y="3051048"/>
            <a:ext cx="236220" cy="520065"/>
          </a:xfrm>
          <a:custGeom>
            <a:avLst/>
            <a:gdLst/>
            <a:ahLst/>
            <a:cxnLst/>
            <a:rect l="l" t="t" r="r" b="b"/>
            <a:pathLst>
              <a:path w="236219" h="520064">
                <a:moveTo>
                  <a:pt x="236220" y="0"/>
                </a:moveTo>
                <a:lnTo>
                  <a:pt x="0" y="0"/>
                </a:lnTo>
                <a:lnTo>
                  <a:pt x="0" y="519683"/>
                </a:lnTo>
                <a:lnTo>
                  <a:pt x="236220" y="519683"/>
                </a:lnTo>
                <a:lnTo>
                  <a:pt x="236220" y="0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197351" y="2840735"/>
            <a:ext cx="236220" cy="35560"/>
          </a:xfrm>
          <a:custGeom>
            <a:avLst/>
            <a:gdLst/>
            <a:ahLst/>
            <a:cxnLst/>
            <a:rect l="l" t="t" r="r" b="b"/>
            <a:pathLst>
              <a:path w="236220" h="35560">
                <a:moveTo>
                  <a:pt x="0" y="35051"/>
                </a:moveTo>
                <a:lnTo>
                  <a:pt x="236220" y="35051"/>
                </a:lnTo>
                <a:lnTo>
                  <a:pt x="23622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888491" y="2458211"/>
            <a:ext cx="234950" cy="76200"/>
          </a:xfrm>
          <a:custGeom>
            <a:avLst/>
            <a:gdLst/>
            <a:ahLst/>
            <a:cxnLst/>
            <a:rect l="l" t="t" r="r" b="b"/>
            <a:pathLst>
              <a:path w="234950" h="76200">
                <a:moveTo>
                  <a:pt x="0" y="76200"/>
                </a:moveTo>
                <a:lnTo>
                  <a:pt x="234696" y="76200"/>
                </a:lnTo>
                <a:lnTo>
                  <a:pt x="234696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217675" y="3031235"/>
            <a:ext cx="236220" cy="20320"/>
          </a:xfrm>
          <a:custGeom>
            <a:avLst/>
            <a:gdLst/>
            <a:ahLst/>
            <a:cxnLst/>
            <a:rect l="l" t="t" r="r" b="b"/>
            <a:pathLst>
              <a:path w="236219" h="20319">
                <a:moveTo>
                  <a:pt x="0" y="19812"/>
                </a:moveTo>
                <a:lnTo>
                  <a:pt x="236220" y="19812"/>
                </a:lnTo>
                <a:lnTo>
                  <a:pt x="236220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548383" y="1950720"/>
            <a:ext cx="234950" cy="33655"/>
          </a:xfrm>
          <a:custGeom>
            <a:avLst/>
            <a:gdLst/>
            <a:ahLst/>
            <a:cxnLst/>
            <a:rect l="l" t="t" r="r" b="b"/>
            <a:pathLst>
              <a:path w="234950" h="33655">
                <a:moveTo>
                  <a:pt x="0" y="33527"/>
                </a:moveTo>
                <a:lnTo>
                  <a:pt x="234696" y="33527"/>
                </a:lnTo>
                <a:lnTo>
                  <a:pt x="234696" y="0"/>
                </a:lnTo>
                <a:lnTo>
                  <a:pt x="0" y="0"/>
                </a:lnTo>
                <a:lnTo>
                  <a:pt x="0" y="33527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208276" y="2362200"/>
            <a:ext cx="236220" cy="26034"/>
          </a:xfrm>
          <a:custGeom>
            <a:avLst/>
            <a:gdLst/>
            <a:ahLst/>
            <a:cxnLst/>
            <a:rect l="l" t="t" r="r" b="b"/>
            <a:pathLst>
              <a:path w="236219" h="26035">
                <a:moveTo>
                  <a:pt x="0" y="25907"/>
                </a:moveTo>
                <a:lnTo>
                  <a:pt x="236219" y="25907"/>
                </a:lnTo>
                <a:lnTo>
                  <a:pt x="236219" y="0"/>
                </a:lnTo>
                <a:lnTo>
                  <a:pt x="0" y="0"/>
                </a:lnTo>
                <a:lnTo>
                  <a:pt x="0" y="25907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537460" y="3157727"/>
            <a:ext cx="236220" cy="15240"/>
          </a:xfrm>
          <a:custGeom>
            <a:avLst/>
            <a:gdLst/>
            <a:ahLst/>
            <a:cxnLst/>
            <a:rect l="l" t="t" r="r" b="b"/>
            <a:pathLst>
              <a:path w="236219" h="15239">
                <a:moveTo>
                  <a:pt x="0" y="15240"/>
                </a:moveTo>
                <a:lnTo>
                  <a:pt x="236219" y="15240"/>
                </a:lnTo>
                <a:lnTo>
                  <a:pt x="236219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197351" y="2811779"/>
            <a:ext cx="236220" cy="29209"/>
          </a:xfrm>
          <a:custGeom>
            <a:avLst/>
            <a:gdLst/>
            <a:ahLst/>
            <a:cxnLst/>
            <a:rect l="l" t="t" r="r" b="b"/>
            <a:pathLst>
              <a:path w="236220" h="29210">
                <a:moveTo>
                  <a:pt x="0" y="28955"/>
                </a:moveTo>
                <a:lnTo>
                  <a:pt x="236220" y="28955"/>
                </a:lnTo>
                <a:lnTo>
                  <a:pt x="236220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888491" y="1164336"/>
            <a:ext cx="234950" cy="1294130"/>
          </a:xfrm>
          <a:custGeom>
            <a:avLst/>
            <a:gdLst/>
            <a:ahLst/>
            <a:cxnLst/>
            <a:rect l="l" t="t" r="r" b="b"/>
            <a:pathLst>
              <a:path w="234950" h="1294130">
                <a:moveTo>
                  <a:pt x="234696" y="0"/>
                </a:moveTo>
                <a:lnTo>
                  <a:pt x="0" y="0"/>
                </a:lnTo>
                <a:lnTo>
                  <a:pt x="0" y="1293876"/>
                </a:lnTo>
                <a:lnTo>
                  <a:pt x="234696" y="1293876"/>
                </a:lnTo>
                <a:lnTo>
                  <a:pt x="234696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217675" y="1164336"/>
            <a:ext cx="236220" cy="1866900"/>
          </a:xfrm>
          <a:custGeom>
            <a:avLst/>
            <a:gdLst/>
            <a:ahLst/>
            <a:cxnLst/>
            <a:rect l="l" t="t" r="r" b="b"/>
            <a:pathLst>
              <a:path w="236219" h="1866900">
                <a:moveTo>
                  <a:pt x="236220" y="0"/>
                </a:moveTo>
                <a:lnTo>
                  <a:pt x="0" y="0"/>
                </a:lnTo>
                <a:lnTo>
                  <a:pt x="0" y="1866900"/>
                </a:lnTo>
                <a:lnTo>
                  <a:pt x="236220" y="1866900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548383" y="1164336"/>
            <a:ext cx="234950" cy="786765"/>
          </a:xfrm>
          <a:custGeom>
            <a:avLst/>
            <a:gdLst/>
            <a:ahLst/>
            <a:cxnLst/>
            <a:rect l="l" t="t" r="r" b="b"/>
            <a:pathLst>
              <a:path w="234950" h="786764">
                <a:moveTo>
                  <a:pt x="234696" y="0"/>
                </a:moveTo>
                <a:lnTo>
                  <a:pt x="0" y="0"/>
                </a:lnTo>
                <a:lnTo>
                  <a:pt x="0" y="786383"/>
                </a:lnTo>
                <a:lnTo>
                  <a:pt x="234696" y="786383"/>
                </a:lnTo>
                <a:lnTo>
                  <a:pt x="234696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877567" y="1164336"/>
            <a:ext cx="236220" cy="1727200"/>
          </a:xfrm>
          <a:custGeom>
            <a:avLst/>
            <a:gdLst/>
            <a:ahLst/>
            <a:cxnLst/>
            <a:rect l="l" t="t" r="r" b="b"/>
            <a:pathLst>
              <a:path w="236219" h="1727200">
                <a:moveTo>
                  <a:pt x="236219" y="0"/>
                </a:moveTo>
                <a:lnTo>
                  <a:pt x="0" y="0"/>
                </a:lnTo>
                <a:lnTo>
                  <a:pt x="0" y="1726691"/>
                </a:lnTo>
                <a:lnTo>
                  <a:pt x="236219" y="1726691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208276" y="1164336"/>
            <a:ext cx="236220" cy="1198245"/>
          </a:xfrm>
          <a:custGeom>
            <a:avLst/>
            <a:gdLst/>
            <a:ahLst/>
            <a:cxnLst/>
            <a:rect l="l" t="t" r="r" b="b"/>
            <a:pathLst>
              <a:path w="236219" h="1198245">
                <a:moveTo>
                  <a:pt x="236219" y="0"/>
                </a:moveTo>
                <a:lnTo>
                  <a:pt x="0" y="0"/>
                </a:lnTo>
                <a:lnTo>
                  <a:pt x="0" y="1197864"/>
                </a:lnTo>
                <a:lnTo>
                  <a:pt x="236219" y="1197864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37460" y="1164336"/>
            <a:ext cx="236220" cy="1993900"/>
          </a:xfrm>
          <a:custGeom>
            <a:avLst/>
            <a:gdLst/>
            <a:ahLst/>
            <a:cxnLst/>
            <a:rect l="l" t="t" r="r" b="b"/>
            <a:pathLst>
              <a:path w="236219" h="1993900">
                <a:moveTo>
                  <a:pt x="236219" y="0"/>
                </a:moveTo>
                <a:lnTo>
                  <a:pt x="0" y="0"/>
                </a:lnTo>
                <a:lnTo>
                  <a:pt x="0" y="1993391"/>
                </a:lnTo>
                <a:lnTo>
                  <a:pt x="236219" y="1993391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197351" y="1164336"/>
            <a:ext cx="236220" cy="1647825"/>
          </a:xfrm>
          <a:custGeom>
            <a:avLst/>
            <a:gdLst/>
            <a:ahLst/>
            <a:cxnLst/>
            <a:rect l="l" t="t" r="r" b="b"/>
            <a:pathLst>
              <a:path w="236220" h="1647825">
                <a:moveTo>
                  <a:pt x="236220" y="0"/>
                </a:moveTo>
                <a:lnTo>
                  <a:pt x="0" y="0"/>
                </a:lnTo>
                <a:lnTo>
                  <a:pt x="0" y="1647444"/>
                </a:lnTo>
                <a:lnTo>
                  <a:pt x="236220" y="1647444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841247" y="1164336"/>
            <a:ext cx="0" cy="2783205"/>
          </a:xfrm>
          <a:custGeom>
            <a:avLst/>
            <a:gdLst/>
            <a:ahLst/>
            <a:cxnLst/>
            <a:rect l="l" t="t" r="r" b="b"/>
            <a:pathLst>
              <a:path w="0" h="2783204">
                <a:moveTo>
                  <a:pt x="0" y="278282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809244" y="3947159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809244" y="366826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809244" y="3390900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809244" y="311200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809244" y="2833116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809244" y="255574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809244" y="227685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809244" y="199948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809244" y="172059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809244" y="144322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809244" y="1164336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841247" y="3947159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841247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1170432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501139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830323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161032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490216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820923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151632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480815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 txBox="1"/>
          <p:nvPr/>
        </p:nvSpPr>
        <p:spPr>
          <a:xfrm>
            <a:off x="904443" y="3673221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564386" y="360743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894458" y="368300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224532" y="3635121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580513" y="3768344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214877" y="372110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260475" y="381010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baseline="-20833" sz="1200" spc="-6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1920367" y="346659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2250439" y="337210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2580513" y="356019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3240785" y="346786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904443" y="294665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260475" y="378023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564386" y="275920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920367" y="341261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250439" y="3316604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930351" y="2689987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1260475" y="372719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1590294" y="249669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564386" y="3173349"/>
            <a:ext cx="5327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2265" algn="l"/>
              </a:tabLst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13%</a:t>
            </a: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250439" y="320840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2580513" y="3307207"/>
            <a:ext cx="15049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00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240785" y="3073755"/>
            <a:ext cx="150495" cy="35052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1260475" y="3623309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930351" y="262356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590294" y="244094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930351" y="253365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1260475" y="349161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240785" y="281673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1234541" y="3231261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930351" y="241630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baseline="-20833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1260475" y="296151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1590294" y="188709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10416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1920367" y="2811907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2250439" y="230746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6944" sz="1200" spc="-67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4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6944" sz="1200" spc="37" b="1">
                <a:solidFill>
                  <a:srgbClr val="FFFFFF"/>
                </a:solidFill>
                <a:latin typeface="Trebuchet MS"/>
                <a:cs typeface="Trebuchet MS"/>
              </a:rPr>
              <a:t>%</a:t>
            </a:r>
            <a:endParaRPr baseline="6944" sz="1200">
              <a:latin typeface="Trebuchet MS"/>
              <a:cs typeface="Trebuchet MS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580513" y="3095955"/>
            <a:ext cx="15049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6944" sz="1200" spc="-712" b="1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dirty="0" sz="800" spc="-45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6944" sz="1200" spc="-825" b="1">
                <a:solidFill>
                  <a:srgbClr val="FFFFFF"/>
                </a:solidFill>
                <a:latin typeface="Trebuchet MS"/>
                <a:cs typeface="Trebuchet MS"/>
              </a:rPr>
              <a:t>%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240785" y="2746375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904443" y="1731391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234541" y="201815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1564386" y="1477771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28%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1894458" y="194805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2224532" y="1683512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43%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2554604" y="208153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72%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214877" y="190779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10006" y="3861003"/>
            <a:ext cx="15049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58495" y="3582746"/>
            <a:ext cx="20256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58495" y="3312921"/>
            <a:ext cx="5486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8140" algn="l"/>
              </a:tabLst>
            </a:pPr>
            <a:r>
              <a:rPr dirty="0" baseline="3472" sz="1200" spc="-112">
                <a:solidFill>
                  <a:srgbClr val="7E7E7E"/>
                </a:solidFill>
                <a:latin typeface="Arial"/>
                <a:cs typeface="Arial"/>
              </a:rPr>
              <a:t>20%</a:t>
            </a:r>
            <a:r>
              <a:rPr dirty="0" baseline="3472" sz="1200" spc="-112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58495" y="3026791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30%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58495" y="274853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40%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558495" y="247015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50%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558495" y="2191893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60%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58495" y="191363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70%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558495" y="1635379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80%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558495" y="1357121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90%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506983" y="1078738"/>
            <a:ext cx="25272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40">
                <a:solidFill>
                  <a:srgbClr val="7E7E7E"/>
                </a:solidFill>
                <a:latin typeface="Arial"/>
                <a:cs typeface="Arial"/>
              </a:rPr>
              <a:t>10</a:t>
            </a: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958240" y="3992948"/>
            <a:ext cx="114300" cy="20827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ев</a:t>
            </a:r>
            <a:endParaRPr sz="700">
              <a:latin typeface="Arial"/>
              <a:cs typeface="Arial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1288288" y="3991743"/>
            <a:ext cx="114300" cy="2660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непр</a:t>
            </a:r>
            <a:endParaRPr sz="700">
              <a:latin typeface="Arial"/>
              <a:cs typeface="Arial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1618106" y="3992289"/>
            <a:ext cx="114300" cy="2520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1948179" y="3992241"/>
            <a:ext cx="114300" cy="295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700">
              <a:latin typeface="Arial"/>
              <a:cs typeface="Arial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2278379" y="3992396"/>
            <a:ext cx="114300" cy="3314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Ха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2608452" y="3993584"/>
            <a:ext cx="114300" cy="2889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700">
              <a:latin typeface="Arial"/>
              <a:cs typeface="Arial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268598" y="3993411"/>
            <a:ext cx="114300" cy="3390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на</a:t>
            </a:r>
            <a:endParaRPr sz="700">
              <a:latin typeface="Arial"/>
              <a:cs typeface="Arial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3605784" y="111404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 txBox="1"/>
          <p:nvPr/>
        </p:nvSpPr>
        <p:spPr>
          <a:xfrm>
            <a:off x="3673221" y="1056513"/>
            <a:ext cx="86486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BIGBOARD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UKRAINE</a:t>
            </a:r>
            <a:endParaRPr sz="800">
              <a:latin typeface="Arial"/>
              <a:cs typeface="Arial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3605784" y="1395983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4">
                <a:moveTo>
                  <a:pt x="0" y="54863"/>
                </a:moveTo>
                <a:lnTo>
                  <a:pt x="56387" y="54863"/>
                </a:lnTo>
                <a:lnTo>
                  <a:pt x="56387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 txBox="1"/>
          <p:nvPr/>
        </p:nvSpPr>
        <p:spPr>
          <a:xfrm>
            <a:off x="3673221" y="1337563"/>
            <a:ext cx="3549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80">
                <a:solidFill>
                  <a:srgbClr val="7E7E7E"/>
                </a:solidFill>
                <a:latin typeface="Arial"/>
                <a:cs typeface="Arial"/>
              </a:rPr>
              <a:t>П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800" spc="-20">
                <a:solidFill>
                  <a:srgbClr val="7E7E7E"/>
                </a:solidFill>
                <a:latin typeface="Arial"/>
                <a:cs typeface="Arial"/>
              </a:rPr>
              <a:t>ЙМ</a:t>
            </a:r>
            <a:endParaRPr sz="800">
              <a:latin typeface="Arial"/>
              <a:cs typeface="Arial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3605784" y="167640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 txBox="1"/>
          <p:nvPr/>
        </p:nvSpPr>
        <p:spPr>
          <a:xfrm>
            <a:off x="3673221" y="1618233"/>
            <a:ext cx="90995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OCTAGON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3605784" y="195681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 txBox="1"/>
          <p:nvPr/>
        </p:nvSpPr>
        <p:spPr>
          <a:xfrm>
            <a:off x="3673221" y="1899285"/>
            <a:ext cx="217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РТМ</a:t>
            </a:r>
            <a:endParaRPr sz="800">
              <a:latin typeface="Arial"/>
              <a:cs typeface="Arial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3605784" y="223723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 txBox="1"/>
          <p:nvPr/>
        </p:nvSpPr>
        <p:spPr>
          <a:xfrm>
            <a:off x="3673221" y="2180082"/>
            <a:ext cx="5702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MEGAPOLIS+</a:t>
            </a:r>
            <a:endParaRPr sz="800">
              <a:latin typeface="Arial"/>
              <a:cs typeface="Arial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3605784" y="2519172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4">
                <a:moveTo>
                  <a:pt x="0" y="54863"/>
                </a:moveTo>
                <a:lnTo>
                  <a:pt x="56387" y="54863"/>
                </a:lnTo>
                <a:lnTo>
                  <a:pt x="56387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 txBox="1"/>
          <p:nvPr/>
        </p:nvSpPr>
        <p:spPr>
          <a:xfrm>
            <a:off x="3673221" y="2460752"/>
            <a:ext cx="3911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ИР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800">
              <a:latin typeface="Arial"/>
              <a:cs typeface="Arial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3605784" y="2799588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4">
                <a:moveTo>
                  <a:pt x="0" y="54863"/>
                </a:moveTo>
                <a:lnTo>
                  <a:pt x="56387" y="54863"/>
                </a:lnTo>
                <a:lnTo>
                  <a:pt x="56387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3605784" y="308000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/>
          <p:nvPr/>
        </p:nvSpPr>
        <p:spPr>
          <a:xfrm>
            <a:off x="3673221" y="2741802"/>
            <a:ext cx="662940" cy="42862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8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НАША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СПРАВА  </a:t>
            </a:r>
            <a:r>
              <a:rPr dirty="0" sz="800" spc="-85">
                <a:solidFill>
                  <a:srgbClr val="7E7E7E"/>
                </a:solidFill>
                <a:latin typeface="Arial"/>
                <a:cs typeface="Arial"/>
              </a:rPr>
              <a:t>АУТДОР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800" spc="-125">
                <a:solidFill>
                  <a:srgbClr val="7E7E7E"/>
                </a:solidFill>
                <a:latin typeface="Arial"/>
                <a:cs typeface="Arial"/>
              </a:rPr>
              <a:t>SV</a:t>
            </a: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3605784" y="336042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 txBox="1"/>
          <p:nvPr/>
        </p:nvSpPr>
        <p:spPr>
          <a:xfrm>
            <a:off x="3673221" y="3303523"/>
            <a:ext cx="4914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БИО-ФОРС</a:t>
            </a:r>
            <a:endParaRPr sz="800">
              <a:latin typeface="Arial"/>
              <a:cs typeface="Arial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3605784" y="364083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 txBox="1"/>
          <p:nvPr/>
        </p:nvSpPr>
        <p:spPr>
          <a:xfrm>
            <a:off x="3673221" y="3584194"/>
            <a:ext cx="89344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PEREKHID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3605784" y="3922776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5">
                <a:moveTo>
                  <a:pt x="0" y="54864"/>
                </a:moveTo>
                <a:lnTo>
                  <a:pt x="56387" y="54864"/>
                </a:lnTo>
                <a:lnTo>
                  <a:pt x="56387" y="0"/>
                </a:lnTo>
                <a:lnTo>
                  <a:pt x="0" y="0"/>
                </a:lnTo>
                <a:lnTo>
                  <a:pt x="0" y="5486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 txBox="1"/>
          <p:nvPr/>
        </p:nvSpPr>
        <p:spPr>
          <a:xfrm>
            <a:off x="3673221" y="3864965"/>
            <a:ext cx="3308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800" spc="-15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800" spc="-2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800">
              <a:latin typeface="Arial"/>
              <a:cs typeface="Arial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1766697" y="819403"/>
            <a:ext cx="9893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Ко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ли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чест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9" name="object 239"/>
          <p:cNvSpPr/>
          <p:nvPr/>
        </p:nvSpPr>
        <p:spPr>
          <a:xfrm>
            <a:off x="7828788" y="364693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7168895" y="3646932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6839711" y="3646932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6509004" y="3646932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6179820" y="3646932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5849111" y="364693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5518403" y="364693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5236464" y="364693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7828788" y="33695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7168895" y="3369564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6839711" y="33695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6509004" y="33695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6179820" y="33695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5849111" y="33695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5518403" y="33695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5236464" y="33695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7828788" y="309067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6839711" y="3090672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6509004" y="3090672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6179820" y="3090672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5849111" y="309067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5518403" y="309067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5236464" y="309067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7168895" y="2813304"/>
            <a:ext cx="707390" cy="0"/>
          </a:xfrm>
          <a:custGeom>
            <a:avLst/>
            <a:gdLst/>
            <a:ahLst/>
            <a:cxnLst/>
            <a:rect l="l" t="t" r="r" b="b"/>
            <a:pathLst>
              <a:path w="707390" h="0">
                <a:moveTo>
                  <a:pt x="0" y="0"/>
                </a:moveTo>
                <a:lnTo>
                  <a:pt x="7071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6839711" y="281330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6509004" y="28133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6179820" y="281330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5849111" y="28133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5518403" y="28133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5236464" y="28133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7828788" y="253441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7168895" y="2534411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6839711" y="25344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6509004" y="25344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6179820" y="25344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5849111" y="25344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5518403" y="25344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5236464" y="253441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7828788" y="22570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7168895" y="2257044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6839711" y="225704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6509004" y="22570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6179820" y="225704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5849111" y="22570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5518403" y="22570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5236464" y="22570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7828788" y="19781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7168895" y="1978151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6839711" y="197815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6509004" y="1978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5849111" y="1978151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 h="0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5518403" y="1978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5236464" y="19781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7828788" y="170078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7168895" y="1700783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6839711" y="1700783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6509004" y="17007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6179820" y="1700783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5849111" y="17007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5518403" y="17007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5236464" y="170078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7828788" y="142189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7168895" y="1421891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6839711" y="142189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6509004" y="1421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6179820" y="142189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5849111" y="1421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5518403" y="1421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5236464" y="142189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5236464" y="1144524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5283708" y="3561588"/>
            <a:ext cx="234950" cy="364490"/>
          </a:xfrm>
          <a:custGeom>
            <a:avLst/>
            <a:gdLst/>
            <a:ahLst/>
            <a:cxnLst/>
            <a:rect l="l" t="t" r="r" b="b"/>
            <a:pathLst>
              <a:path w="234950" h="364489">
                <a:moveTo>
                  <a:pt x="234695" y="0"/>
                </a:moveTo>
                <a:lnTo>
                  <a:pt x="0" y="0"/>
                </a:lnTo>
                <a:lnTo>
                  <a:pt x="0" y="364236"/>
                </a:lnTo>
                <a:lnTo>
                  <a:pt x="234695" y="364236"/>
                </a:lnTo>
                <a:lnTo>
                  <a:pt x="23469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5612891" y="3901440"/>
            <a:ext cx="236220" cy="24765"/>
          </a:xfrm>
          <a:custGeom>
            <a:avLst/>
            <a:gdLst/>
            <a:ahLst/>
            <a:cxnLst/>
            <a:rect l="l" t="t" r="r" b="b"/>
            <a:pathLst>
              <a:path w="236220" h="24764">
                <a:moveTo>
                  <a:pt x="0" y="24384"/>
                </a:moveTo>
                <a:lnTo>
                  <a:pt x="236220" y="24384"/>
                </a:lnTo>
                <a:lnTo>
                  <a:pt x="236220" y="0"/>
                </a:lnTo>
                <a:lnTo>
                  <a:pt x="0" y="0"/>
                </a:lnTo>
                <a:lnTo>
                  <a:pt x="0" y="2438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5943600" y="3451859"/>
            <a:ext cx="236220" cy="474345"/>
          </a:xfrm>
          <a:custGeom>
            <a:avLst/>
            <a:gdLst/>
            <a:ahLst/>
            <a:cxnLst/>
            <a:rect l="l" t="t" r="r" b="b"/>
            <a:pathLst>
              <a:path w="236220" h="474345">
                <a:moveTo>
                  <a:pt x="236220" y="0"/>
                </a:moveTo>
                <a:lnTo>
                  <a:pt x="0" y="0"/>
                </a:lnTo>
                <a:lnTo>
                  <a:pt x="0" y="473963"/>
                </a:lnTo>
                <a:lnTo>
                  <a:pt x="236220" y="473963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6272784" y="3637788"/>
            <a:ext cx="236220" cy="288290"/>
          </a:xfrm>
          <a:custGeom>
            <a:avLst/>
            <a:gdLst/>
            <a:ahLst/>
            <a:cxnLst/>
            <a:rect l="l" t="t" r="r" b="b"/>
            <a:pathLst>
              <a:path w="236220" h="288289">
                <a:moveTo>
                  <a:pt x="236219" y="0"/>
                </a:moveTo>
                <a:lnTo>
                  <a:pt x="0" y="0"/>
                </a:lnTo>
                <a:lnTo>
                  <a:pt x="0" y="288036"/>
                </a:lnTo>
                <a:lnTo>
                  <a:pt x="236219" y="288036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6603492" y="3561588"/>
            <a:ext cx="236220" cy="364490"/>
          </a:xfrm>
          <a:custGeom>
            <a:avLst/>
            <a:gdLst/>
            <a:ahLst/>
            <a:cxnLst/>
            <a:rect l="l" t="t" r="r" b="b"/>
            <a:pathLst>
              <a:path w="236220" h="364489">
                <a:moveTo>
                  <a:pt x="236219" y="0"/>
                </a:moveTo>
                <a:lnTo>
                  <a:pt x="0" y="0"/>
                </a:lnTo>
                <a:lnTo>
                  <a:pt x="0" y="364236"/>
                </a:lnTo>
                <a:lnTo>
                  <a:pt x="236219" y="364236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6932676" y="3712464"/>
            <a:ext cx="236220" cy="213360"/>
          </a:xfrm>
          <a:custGeom>
            <a:avLst/>
            <a:gdLst/>
            <a:ahLst/>
            <a:cxnLst/>
            <a:rect l="l" t="t" r="r" b="b"/>
            <a:pathLst>
              <a:path w="236220" h="213360">
                <a:moveTo>
                  <a:pt x="236220" y="0"/>
                </a:moveTo>
                <a:lnTo>
                  <a:pt x="0" y="0"/>
                </a:lnTo>
                <a:lnTo>
                  <a:pt x="0" y="213360"/>
                </a:lnTo>
                <a:lnTo>
                  <a:pt x="236220" y="213360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7594092" y="3634740"/>
            <a:ext cx="234950" cy="291465"/>
          </a:xfrm>
          <a:custGeom>
            <a:avLst/>
            <a:gdLst/>
            <a:ahLst/>
            <a:cxnLst/>
            <a:rect l="l" t="t" r="r" b="b"/>
            <a:pathLst>
              <a:path w="234950" h="291464">
                <a:moveTo>
                  <a:pt x="234696" y="0"/>
                </a:moveTo>
                <a:lnTo>
                  <a:pt x="0" y="0"/>
                </a:lnTo>
                <a:lnTo>
                  <a:pt x="0" y="291084"/>
                </a:lnTo>
                <a:lnTo>
                  <a:pt x="234696" y="291084"/>
                </a:lnTo>
                <a:lnTo>
                  <a:pt x="23469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5283708" y="3243072"/>
            <a:ext cx="234950" cy="318770"/>
          </a:xfrm>
          <a:custGeom>
            <a:avLst/>
            <a:gdLst/>
            <a:ahLst/>
            <a:cxnLst/>
            <a:rect l="l" t="t" r="r" b="b"/>
            <a:pathLst>
              <a:path w="234950" h="318770">
                <a:moveTo>
                  <a:pt x="234695" y="0"/>
                </a:moveTo>
                <a:lnTo>
                  <a:pt x="0" y="0"/>
                </a:lnTo>
                <a:lnTo>
                  <a:pt x="0" y="318515"/>
                </a:lnTo>
                <a:lnTo>
                  <a:pt x="234695" y="318515"/>
                </a:lnTo>
                <a:lnTo>
                  <a:pt x="23469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5612891" y="3870959"/>
            <a:ext cx="236220" cy="30480"/>
          </a:xfrm>
          <a:custGeom>
            <a:avLst/>
            <a:gdLst/>
            <a:ahLst/>
            <a:cxnLst/>
            <a:rect l="l" t="t" r="r" b="b"/>
            <a:pathLst>
              <a:path w="236220" h="30479">
                <a:moveTo>
                  <a:pt x="0" y="30479"/>
                </a:moveTo>
                <a:lnTo>
                  <a:pt x="236220" y="30479"/>
                </a:lnTo>
                <a:lnTo>
                  <a:pt x="23622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5943600" y="3153155"/>
            <a:ext cx="236220" cy="299085"/>
          </a:xfrm>
          <a:custGeom>
            <a:avLst/>
            <a:gdLst/>
            <a:ahLst/>
            <a:cxnLst/>
            <a:rect l="l" t="t" r="r" b="b"/>
            <a:pathLst>
              <a:path w="236220" h="299085">
                <a:moveTo>
                  <a:pt x="236220" y="0"/>
                </a:moveTo>
                <a:lnTo>
                  <a:pt x="0" y="0"/>
                </a:lnTo>
                <a:lnTo>
                  <a:pt x="0" y="298704"/>
                </a:lnTo>
                <a:lnTo>
                  <a:pt x="236220" y="298704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6272784" y="3563111"/>
            <a:ext cx="236220" cy="74930"/>
          </a:xfrm>
          <a:custGeom>
            <a:avLst/>
            <a:gdLst/>
            <a:ahLst/>
            <a:cxnLst/>
            <a:rect l="l" t="t" r="r" b="b"/>
            <a:pathLst>
              <a:path w="236220" h="74929">
                <a:moveTo>
                  <a:pt x="0" y="74675"/>
                </a:moveTo>
                <a:lnTo>
                  <a:pt x="236219" y="74675"/>
                </a:lnTo>
                <a:lnTo>
                  <a:pt x="236219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6603492" y="3500628"/>
            <a:ext cx="236220" cy="60960"/>
          </a:xfrm>
          <a:custGeom>
            <a:avLst/>
            <a:gdLst/>
            <a:ahLst/>
            <a:cxnLst/>
            <a:rect l="l" t="t" r="r" b="b"/>
            <a:pathLst>
              <a:path w="236220" h="60960">
                <a:moveTo>
                  <a:pt x="0" y="60960"/>
                </a:moveTo>
                <a:lnTo>
                  <a:pt x="236219" y="60960"/>
                </a:lnTo>
                <a:lnTo>
                  <a:pt x="236219" y="0"/>
                </a:lnTo>
                <a:lnTo>
                  <a:pt x="0" y="0"/>
                </a:lnTo>
                <a:lnTo>
                  <a:pt x="0" y="6096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6932676" y="3509771"/>
            <a:ext cx="236220" cy="203200"/>
          </a:xfrm>
          <a:custGeom>
            <a:avLst/>
            <a:gdLst/>
            <a:ahLst/>
            <a:cxnLst/>
            <a:rect l="l" t="t" r="r" b="b"/>
            <a:pathLst>
              <a:path w="236220" h="203200">
                <a:moveTo>
                  <a:pt x="236220" y="0"/>
                </a:moveTo>
                <a:lnTo>
                  <a:pt x="0" y="0"/>
                </a:lnTo>
                <a:lnTo>
                  <a:pt x="0" y="202691"/>
                </a:lnTo>
                <a:lnTo>
                  <a:pt x="236220" y="202691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7594092" y="3418332"/>
            <a:ext cx="234950" cy="216535"/>
          </a:xfrm>
          <a:custGeom>
            <a:avLst/>
            <a:gdLst/>
            <a:ahLst/>
            <a:cxnLst/>
            <a:rect l="l" t="t" r="r" b="b"/>
            <a:pathLst>
              <a:path w="234950" h="216535">
                <a:moveTo>
                  <a:pt x="234696" y="0"/>
                </a:moveTo>
                <a:lnTo>
                  <a:pt x="0" y="0"/>
                </a:lnTo>
                <a:lnTo>
                  <a:pt x="0" y="216408"/>
                </a:lnTo>
                <a:lnTo>
                  <a:pt x="234696" y="216408"/>
                </a:lnTo>
                <a:lnTo>
                  <a:pt x="23469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5283708" y="2950464"/>
            <a:ext cx="234950" cy="292735"/>
          </a:xfrm>
          <a:custGeom>
            <a:avLst/>
            <a:gdLst/>
            <a:ahLst/>
            <a:cxnLst/>
            <a:rect l="l" t="t" r="r" b="b"/>
            <a:pathLst>
              <a:path w="234950" h="292735">
                <a:moveTo>
                  <a:pt x="234695" y="0"/>
                </a:moveTo>
                <a:lnTo>
                  <a:pt x="0" y="0"/>
                </a:lnTo>
                <a:lnTo>
                  <a:pt x="0" y="292608"/>
                </a:lnTo>
                <a:lnTo>
                  <a:pt x="234695" y="292608"/>
                </a:lnTo>
                <a:lnTo>
                  <a:pt x="234695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5612891" y="3858767"/>
            <a:ext cx="236220" cy="12700"/>
          </a:xfrm>
          <a:custGeom>
            <a:avLst/>
            <a:gdLst/>
            <a:ahLst/>
            <a:cxnLst/>
            <a:rect l="l" t="t" r="r" b="b"/>
            <a:pathLst>
              <a:path w="236220" h="12700">
                <a:moveTo>
                  <a:pt x="0" y="12191"/>
                </a:moveTo>
                <a:lnTo>
                  <a:pt x="236220" y="12191"/>
                </a:lnTo>
                <a:lnTo>
                  <a:pt x="236220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5943600" y="2606039"/>
            <a:ext cx="236220" cy="547370"/>
          </a:xfrm>
          <a:custGeom>
            <a:avLst/>
            <a:gdLst/>
            <a:ahLst/>
            <a:cxnLst/>
            <a:rect l="l" t="t" r="r" b="b"/>
            <a:pathLst>
              <a:path w="236220" h="547369">
                <a:moveTo>
                  <a:pt x="236220" y="0"/>
                </a:moveTo>
                <a:lnTo>
                  <a:pt x="0" y="0"/>
                </a:lnTo>
                <a:lnTo>
                  <a:pt x="0" y="547116"/>
                </a:lnTo>
                <a:lnTo>
                  <a:pt x="236220" y="547116"/>
                </a:lnTo>
                <a:lnTo>
                  <a:pt x="236220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6272784" y="3508247"/>
            <a:ext cx="236220" cy="55244"/>
          </a:xfrm>
          <a:custGeom>
            <a:avLst/>
            <a:gdLst/>
            <a:ahLst/>
            <a:cxnLst/>
            <a:rect l="l" t="t" r="r" b="b"/>
            <a:pathLst>
              <a:path w="236220" h="55245">
                <a:moveTo>
                  <a:pt x="0" y="54863"/>
                </a:moveTo>
                <a:lnTo>
                  <a:pt x="236219" y="54863"/>
                </a:lnTo>
                <a:lnTo>
                  <a:pt x="236219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6603492" y="3448811"/>
            <a:ext cx="236220" cy="52069"/>
          </a:xfrm>
          <a:custGeom>
            <a:avLst/>
            <a:gdLst/>
            <a:ahLst/>
            <a:cxnLst/>
            <a:rect l="l" t="t" r="r" b="b"/>
            <a:pathLst>
              <a:path w="236220" h="52070">
                <a:moveTo>
                  <a:pt x="0" y="51815"/>
                </a:moveTo>
                <a:lnTo>
                  <a:pt x="236219" y="51815"/>
                </a:lnTo>
                <a:lnTo>
                  <a:pt x="236219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6932676" y="3430523"/>
            <a:ext cx="236220" cy="79375"/>
          </a:xfrm>
          <a:custGeom>
            <a:avLst/>
            <a:gdLst/>
            <a:ahLst/>
            <a:cxnLst/>
            <a:rect l="l" t="t" r="r" b="b"/>
            <a:pathLst>
              <a:path w="236220" h="79375">
                <a:moveTo>
                  <a:pt x="0" y="79248"/>
                </a:moveTo>
                <a:lnTo>
                  <a:pt x="236220" y="79248"/>
                </a:lnTo>
                <a:lnTo>
                  <a:pt x="236220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7594092" y="3243072"/>
            <a:ext cx="234950" cy="175260"/>
          </a:xfrm>
          <a:custGeom>
            <a:avLst/>
            <a:gdLst/>
            <a:ahLst/>
            <a:cxnLst/>
            <a:rect l="l" t="t" r="r" b="b"/>
            <a:pathLst>
              <a:path w="234950" h="175260">
                <a:moveTo>
                  <a:pt x="234696" y="0"/>
                </a:moveTo>
                <a:lnTo>
                  <a:pt x="0" y="0"/>
                </a:lnTo>
                <a:lnTo>
                  <a:pt x="0" y="175259"/>
                </a:lnTo>
                <a:lnTo>
                  <a:pt x="234696" y="175259"/>
                </a:lnTo>
                <a:lnTo>
                  <a:pt x="2346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5283708" y="2852927"/>
            <a:ext cx="234950" cy="97790"/>
          </a:xfrm>
          <a:custGeom>
            <a:avLst/>
            <a:gdLst/>
            <a:ahLst/>
            <a:cxnLst/>
            <a:rect l="l" t="t" r="r" b="b"/>
            <a:pathLst>
              <a:path w="234950" h="97789">
                <a:moveTo>
                  <a:pt x="234695" y="0"/>
                </a:moveTo>
                <a:lnTo>
                  <a:pt x="0" y="0"/>
                </a:lnTo>
                <a:lnTo>
                  <a:pt x="0" y="97536"/>
                </a:lnTo>
                <a:lnTo>
                  <a:pt x="234695" y="97536"/>
                </a:lnTo>
                <a:lnTo>
                  <a:pt x="234695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5612891" y="3770376"/>
            <a:ext cx="236220" cy="88900"/>
          </a:xfrm>
          <a:custGeom>
            <a:avLst/>
            <a:gdLst/>
            <a:ahLst/>
            <a:cxnLst/>
            <a:rect l="l" t="t" r="r" b="b"/>
            <a:pathLst>
              <a:path w="236220" h="88900">
                <a:moveTo>
                  <a:pt x="236220" y="0"/>
                </a:moveTo>
                <a:lnTo>
                  <a:pt x="0" y="0"/>
                </a:lnTo>
                <a:lnTo>
                  <a:pt x="0" y="88392"/>
                </a:lnTo>
                <a:lnTo>
                  <a:pt x="236220" y="88392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5943600" y="2560320"/>
            <a:ext cx="236220" cy="45720"/>
          </a:xfrm>
          <a:custGeom>
            <a:avLst/>
            <a:gdLst/>
            <a:ahLst/>
            <a:cxnLst/>
            <a:rect l="l" t="t" r="r" b="b"/>
            <a:pathLst>
              <a:path w="236220" h="45719">
                <a:moveTo>
                  <a:pt x="0" y="45720"/>
                </a:moveTo>
                <a:lnTo>
                  <a:pt x="236220" y="45720"/>
                </a:lnTo>
                <a:lnTo>
                  <a:pt x="236220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6272784" y="3113532"/>
            <a:ext cx="236220" cy="394970"/>
          </a:xfrm>
          <a:custGeom>
            <a:avLst/>
            <a:gdLst/>
            <a:ahLst/>
            <a:cxnLst/>
            <a:rect l="l" t="t" r="r" b="b"/>
            <a:pathLst>
              <a:path w="236220" h="394970">
                <a:moveTo>
                  <a:pt x="236219" y="0"/>
                </a:moveTo>
                <a:lnTo>
                  <a:pt x="0" y="0"/>
                </a:lnTo>
                <a:lnTo>
                  <a:pt x="0" y="394716"/>
                </a:lnTo>
                <a:lnTo>
                  <a:pt x="236219" y="394716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6603492" y="3288791"/>
            <a:ext cx="236220" cy="160020"/>
          </a:xfrm>
          <a:custGeom>
            <a:avLst/>
            <a:gdLst/>
            <a:ahLst/>
            <a:cxnLst/>
            <a:rect l="l" t="t" r="r" b="b"/>
            <a:pathLst>
              <a:path w="236220" h="160020">
                <a:moveTo>
                  <a:pt x="236219" y="0"/>
                </a:moveTo>
                <a:lnTo>
                  <a:pt x="0" y="0"/>
                </a:lnTo>
                <a:lnTo>
                  <a:pt x="0" y="160019"/>
                </a:lnTo>
                <a:lnTo>
                  <a:pt x="236219" y="160019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6932676" y="3281171"/>
            <a:ext cx="236220" cy="149860"/>
          </a:xfrm>
          <a:custGeom>
            <a:avLst/>
            <a:gdLst/>
            <a:ahLst/>
            <a:cxnLst/>
            <a:rect l="l" t="t" r="r" b="b"/>
            <a:pathLst>
              <a:path w="236220" h="149860">
                <a:moveTo>
                  <a:pt x="236220" y="0"/>
                </a:moveTo>
                <a:lnTo>
                  <a:pt x="0" y="0"/>
                </a:lnTo>
                <a:lnTo>
                  <a:pt x="0" y="149351"/>
                </a:lnTo>
                <a:lnTo>
                  <a:pt x="236220" y="149351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7594092" y="3095244"/>
            <a:ext cx="234950" cy="147955"/>
          </a:xfrm>
          <a:custGeom>
            <a:avLst/>
            <a:gdLst/>
            <a:ahLst/>
            <a:cxnLst/>
            <a:rect l="l" t="t" r="r" b="b"/>
            <a:pathLst>
              <a:path w="234950" h="147955">
                <a:moveTo>
                  <a:pt x="234696" y="0"/>
                </a:moveTo>
                <a:lnTo>
                  <a:pt x="0" y="0"/>
                </a:lnTo>
                <a:lnTo>
                  <a:pt x="0" y="147828"/>
                </a:lnTo>
                <a:lnTo>
                  <a:pt x="234696" y="147828"/>
                </a:lnTo>
                <a:lnTo>
                  <a:pt x="234696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5283708" y="2837688"/>
            <a:ext cx="234950" cy="15240"/>
          </a:xfrm>
          <a:custGeom>
            <a:avLst/>
            <a:gdLst/>
            <a:ahLst/>
            <a:cxnLst/>
            <a:rect l="l" t="t" r="r" b="b"/>
            <a:pathLst>
              <a:path w="234950" h="15239">
                <a:moveTo>
                  <a:pt x="0" y="15239"/>
                </a:moveTo>
                <a:lnTo>
                  <a:pt x="234695" y="15239"/>
                </a:lnTo>
                <a:lnTo>
                  <a:pt x="234695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5612891" y="3700271"/>
            <a:ext cx="236220" cy="70485"/>
          </a:xfrm>
          <a:custGeom>
            <a:avLst/>
            <a:gdLst/>
            <a:ahLst/>
            <a:cxnLst/>
            <a:rect l="l" t="t" r="r" b="b"/>
            <a:pathLst>
              <a:path w="236220" h="70485">
                <a:moveTo>
                  <a:pt x="0" y="70103"/>
                </a:moveTo>
                <a:lnTo>
                  <a:pt x="236220" y="70103"/>
                </a:lnTo>
                <a:lnTo>
                  <a:pt x="236220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5943600" y="2493264"/>
            <a:ext cx="236220" cy="67310"/>
          </a:xfrm>
          <a:custGeom>
            <a:avLst/>
            <a:gdLst/>
            <a:ahLst/>
            <a:cxnLst/>
            <a:rect l="l" t="t" r="r" b="b"/>
            <a:pathLst>
              <a:path w="236220" h="67310">
                <a:moveTo>
                  <a:pt x="0" y="67055"/>
                </a:moveTo>
                <a:lnTo>
                  <a:pt x="236220" y="67055"/>
                </a:lnTo>
                <a:lnTo>
                  <a:pt x="23622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6272784" y="2948939"/>
            <a:ext cx="236220" cy="165100"/>
          </a:xfrm>
          <a:custGeom>
            <a:avLst/>
            <a:gdLst/>
            <a:ahLst/>
            <a:cxnLst/>
            <a:rect l="l" t="t" r="r" b="b"/>
            <a:pathLst>
              <a:path w="236220" h="165100">
                <a:moveTo>
                  <a:pt x="236219" y="0"/>
                </a:moveTo>
                <a:lnTo>
                  <a:pt x="0" y="0"/>
                </a:lnTo>
                <a:lnTo>
                  <a:pt x="0" y="164592"/>
                </a:lnTo>
                <a:lnTo>
                  <a:pt x="236219" y="164592"/>
                </a:lnTo>
                <a:lnTo>
                  <a:pt x="236219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6603492" y="3267455"/>
            <a:ext cx="236220" cy="21590"/>
          </a:xfrm>
          <a:custGeom>
            <a:avLst/>
            <a:gdLst/>
            <a:ahLst/>
            <a:cxnLst/>
            <a:rect l="l" t="t" r="r" b="b"/>
            <a:pathLst>
              <a:path w="236220" h="21589">
                <a:moveTo>
                  <a:pt x="0" y="21336"/>
                </a:moveTo>
                <a:lnTo>
                  <a:pt x="236219" y="21336"/>
                </a:lnTo>
                <a:lnTo>
                  <a:pt x="236219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6932676" y="3172967"/>
            <a:ext cx="236220" cy="108585"/>
          </a:xfrm>
          <a:custGeom>
            <a:avLst/>
            <a:gdLst/>
            <a:ahLst/>
            <a:cxnLst/>
            <a:rect l="l" t="t" r="r" b="b"/>
            <a:pathLst>
              <a:path w="236220" h="108585">
                <a:moveTo>
                  <a:pt x="236220" y="0"/>
                </a:moveTo>
                <a:lnTo>
                  <a:pt x="0" y="0"/>
                </a:lnTo>
                <a:lnTo>
                  <a:pt x="0" y="108204"/>
                </a:lnTo>
                <a:lnTo>
                  <a:pt x="236220" y="108204"/>
                </a:lnTo>
                <a:lnTo>
                  <a:pt x="236220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7594092" y="3023616"/>
            <a:ext cx="234950" cy="71755"/>
          </a:xfrm>
          <a:custGeom>
            <a:avLst/>
            <a:gdLst/>
            <a:ahLst/>
            <a:cxnLst/>
            <a:rect l="l" t="t" r="r" b="b"/>
            <a:pathLst>
              <a:path w="234950" h="71755">
                <a:moveTo>
                  <a:pt x="0" y="71627"/>
                </a:moveTo>
                <a:lnTo>
                  <a:pt x="234696" y="71627"/>
                </a:lnTo>
                <a:lnTo>
                  <a:pt x="234696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5283708" y="2656332"/>
            <a:ext cx="234950" cy="181610"/>
          </a:xfrm>
          <a:custGeom>
            <a:avLst/>
            <a:gdLst/>
            <a:ahLst/>
            <a:cxnLst/>
            <a:rect l="l" t="t" r="r" b="b"/>
            <a:pathLst>
              <a:path w="234950" h="181610">
                <a:moveTo>
                  <a:pt x="234695" y="0"/>
                </a:moveTo>
                <a:lnTo>
                  <a:pt x="0" y="0"/>
                </a:lnTo>
                <a:lnTo>
                  <a:pt x="0" y="181356"/>
                </a:lnTo>
                <a:lnTo>
                  <a:pt x="234695" y="181356"/>
                </a:lnTo>
                <a:lnTo>
                  <a:pt x="234695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6932676" y="3156204"/>
            <a:ext cx="236220" cy="17145"/>
          </a:xfrm>
          <a:custGeom>
            <a:avLst/>
            <a:gdLst/>
            <a:ahLst/>
            <a:cxnLst/>
            <a:rect l="l" t="t" r="r" b="b"/>
            <a:pathLst>
              <a:path w="236220" h="17144">
                <a:moveTo>
                  <a:pt x="0" y="16763"/>
                </a:moveTo>
                <a:lnTo>
                  <a:pt x="236220" y="16763"/>
                </a:lnTo>
                <a:lnTo>
                  <a:pt x="236220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7594092" y="2955035"/>
            <a:ext cx="234950" cy="68580"/>
          </a:xfrm>
          <a:custGeom>
            <a:avLst/>
            <a:gdLst/>
            <a:ahLst/>
            <a:cxnLst/>
            <a:rect l="l" t="t" r="r" b="b"/>
            <a:pathLst>
              <a:path w="234950" h="68580">
                <a:moveTo>
                  <a:pt x="0" y="68579"/>
                </a:moveTo>
                <a:lnTo>
                  <a:pt x="234696" y="68579"/>
                </a:lnTo>
                <a:lnTo>
                  <a:pt x="234696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5612891" y="3593591"/>
            <a:ext cx="236220" cy="106680"/>
          </a:xfrm>
          <a:custGeom>
            <a:avLst/>
            <a:gdLst/>
            <a:ahLst/>
            <a:cxnLst/>
            <a:rect l="l" t="t" r="r" b="b"/>
            <a:pathLst>
              <a:path w="236220" h="106679">
                <a:moveTo>
                  <a:pt x="236220" y="0"/>
                </a:moveTo>
                <a:lnTo>
                  <a:pt x="0" y="0"/>
                </a:lnTo>
                <a:lnTo>
                  <a:pt x="0" y="106680"/>
                </a:lnTo>
                <a:lnTo>
                  <a:pt x="236220" y="10668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6603492" y="2377439"/>
            <a:ext cx="236220" cy="890269"/>
          </a:xfrm>
          <a:custGeom>
            <a:avLst/>
            <a:gdLst/>
            <a:ahLst/>
            <a:cxnLst/>
            <a:rect l="l" t="t" r="r" b="b"/>
            <a:pathLst>
              <a:path w="236220" h="890270">
                <a:moveTo>
                  <a:pt x="236219" y="0"/>
                </a:moveTo>
                <a:lnTo>
                  <a:pt x="0" y="0"/>
                </a:lnTo>
                <a:lnTo>
                  <a:pt x="0" y="890016"/>
                </a:lnTo>
                <a:lnTo>
                  <a:pt x="236219" y="890016"/>
                </a:lnTo>
                <a:lnTo>
                  <a:pt x="236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7594092" y="2889504"/>
            <a:ext cx="234950" cy="66040"/>
          </a:xfrm>
          <a:custGeom>
            <a:avLst/>
            <a:gdLst/>
            <a:ahLst/>
            <a:cxnLst/>
            <a:rect l="l" t="t" r="r" b="b"/>
            <a:pathLst>
              <a:path w="234950" h="66039">
                <a:moveTo>
                  <a:pt x="0" y="65531"/>
                </a:moveTo>
                <a:lnTo>
                  <a:pt x="234696" y="65531"/>
                </a:lnTo>
                <a:lnTo>
                  <a:pt x="234696" y="0"/>
                </a:lnTo>
                <a:lnTo>
                  <a:pt x="0" y="0"/>
                </a:lnTo>
                <a:lnTo>
                  <a:pt x="0" y="655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5943600" y="2001011"/>
            <a:ext cx="236220" cy="492759"/>
          </a:xfrm>
          <a:custGeom>
            <a:avLst/>
            <a:gdLst/>
            <a:ahLst/>
            <a:cxnLst/>
            <a:rect l="l" t="t" r="r" b="b"/>
            <a:pathLst>
              <a:path w="236220" h="492760">
                <a:moveTo>
                  <a:pt x="236220" y="0"/>
                </a:moveTo>
                <a:lnTo>
                  <a:pt x="0" y="0"/>
                </a:lnTo>
                <a:lnTo>
                  <a:pt x="0" y="492251"/>
                </a:lnTo>
                <a:lnTo>
                  <a:pt x="236220" y="492251"/>
                </a:lnTo>
                <a:lnTo>
                  <a:pt x="236220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6932676" y="3118104"/>
            <a:ext cx="236220" cy="38100"/>
          </a:xfrm>
          <a:custGeom>
            <a:avLst/>
            <a:gdLst/>
            <a:ahLst/>
            <a:cxnLst/>
            <a:rect l="l" t="t" r="r" b="b"/>
            <a:pathLst>
              <a:path w="236220" h="38100">
                <a:moveTo>
                  <a:pt x="0" y="38100"/>
                </a:moveTo>
                <a:lnTo>
                  <a:pt x="236220" y="38100"/>
                </a:lnTo>
                <a:lnTo>
                  <a:pt x="236220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7594092" y="2843783"/>
            <a:ext cx="234950" cy="45720"/>
          </a:xfrm>
          <a:custGeom>
            <a:avLst/>
            <a:gdLst/>
            <a:ahLst/>
            <a:cxnLst/>
            <a:rect l="l" t="t" r="r" b="b"/>
            <a:pathLst>
              <a:path w="234950" h="45719">
                <a:moveTo>
                  <a:pt x="0" y="45720"/>
                </a:moveTo>
                <a:lnTo>
                  <a:pt x="234696" y="45720"/>
                </a:lnTo>
                <a:lnTo>
                  <a:pt x="234696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5283708" y="2574035"/>
            <a:ext cx="234950" cy="82550"/>
          </a:xfrm>
          <a:custGeom>
            <a:avLst/>
            <a:gdLst/>
            <a:ahLst/>
            <a:cxnLst/>
            <a:rect l="l" t="t" r="r" b="b"/>
            <a:pathLst>
              <a:path w="234950" h="82550">
                <a:moveTo>
                  <a:pt x="0" y="82296"/>
                </a:moveTo>
                <a:lnTo>
                  <a:pt x="234695" y="82296"/>
                </a:lnTo>
                <a:lnTo>
                  <a:pt x="234695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5612891" y="3576828"/>
            <a:ext cx="236220" cy="17145"/>
          </a:xfrm>
          <a:custGeom>
            <a:avLst/>
            <a:gdLst/>
            <a:ahLst/>
            <a:cxnLst/>
            <a:rect l="l" t="t" r="r" b="b"/>
            <a:pathLst>
              <a:path w="236220" h="17145">
                <a:moveTo>
                  <a:pt x="0" y="16764"/>
                </a:moveTo>
                <a:lnTo>
                  <a:pt x="236220" y="16764"/>
                </a:lnTo>
                <a:lnTo>
                  <a:pt x="236220" y="0"/>
                </a:lnTo>
                <a:lnTo>
                  <a:pt x="0" y="0"/>
                </a:lnTo>
                <a:lnTo>
                  <a:pt x="0" y="16764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5943600" y="1970532"/>
            <a:ext cx="236220" cy="30480"/>
          </a:xfrm>
          <a:custGeom>
            <a:avLst/>
            <a:gdLst/>
            <a:ahLst/>
            <a:cxnLst/>
            <a:rect l="l" t="t" r="r" b="b"/>
            <a:pathLst>
              <a:path w="236220" h="30480">
                <a:moveTo>
                  <a:pt x="0" y="30479"/>
                </a:moveTo>
                <a:lnTo>
                  <a:pt x="236220" y="30479"/>
                </a:lnTo>
                <a:lnTo>
                  <a:pt x="23622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6603492" y="2348483"/>
            <a:ext cx="236220" cy="29209"/>
          </a:xfrm>
          <a:custGeom>
            <a:avLst/>
            <a:gdLst/>
            <a:ahLst/>
            <a:cxnLst/>
            <a:rect l="l" t="t" r="r" b="b"/>
            <a:pathLst>
              <a:path w="236220" h="29210">
                <a:moveTo>
                  <a:pt x="0" y="28955"/>
                </a:moveTo>
                <a:lnTo>
                  <a:pt x="236219" y="28955"/>
                </a:lnTo>
                <a:lnTo>
                  <a:pt x="236219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6932676" y="3099816"/>
            <a:ext cx="236220" cy="18415"/>
          </a:xfrm>
          <a:custGeom>
            <a:avLst/>
            <a:gdLst/>
            <a:ahLst/>
            <a:cxnLst/>
            <a:rect l="l" t="t" r="r" b="b"/>
            <a:pathLst>
              <a:path w="236220" h="18414">
                <a:moveTo>
                  <a:pt x="0" y="18287"/>
                </a:moveTo>
                <a:lnTo>
                  <a:pt x="236220" y="18287"/>
                </a:lnTo>
                <a:lnTo>
                  <a:pt x="236220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7594092" y="2802635"/>
            <a:ext cx="234950" cy="41275"/>
          </a:xfrm>
          <a:custGeom>
            <a:avLst/>
            <a:gdLst/>
            <a:ahLst/>
            <a:cxnLst/>
            <a:rect l="l" t="t" r="r" b="b"/>
            <a:pathLst>
              <a:path w="234950" h="41275">
                <a:moveTo>
                  <a:pt x="0" y="41148"/>
                </a:moveTo>
                <a:lnTo>
                  <a:pt x="234696" y="41148"/>
                </a:lnTo>
                <a:lnTo>
                  <a:pt x="234696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5283708" y="2487167"/>
            <a:ext cx="234950" cy="86995"/>
          </a:xfrm>
          <a:custGeom>
            <a:avLst/>
            <a:gdLst/>
            <a:ahLst/>
            <a:cxnLst/>
            <a:rect l="l" t="t" r="r" b="b"/>
            <a:pathLst>
              <a:path w="234950" h="86994">
                <a:moveTo>
                  <a:pt x="234695" y="0"/>
                </a:moveTo>
                <a:lnTo>
                  <a:pt x="0" y="0"/>
                </a:lnTo>
                <a:lnTo>
                  <a:pt x="0" y="86868"/>
                </a:lnTo>
                <a:lnTo>
                  <a:pt x="234695" y="86868"/>
                </a:lnTo>
                <a:lnTo>
                  <a:pt x="234695" y="0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6932676" y="3096005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7620">
            <a:solidFill>
              <a:srgbClr val="92CD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7594092" y="2770632"/>
            <a:ext cx="234950" cy="32384"/>
          </a:xfrm>
          <a:custGeom>
            <a:avLst/>
            <a:gdLst/>
            <a:ahLst/>
            <a:cxnLst/>
            <a:rect l="l" t="t" r="r" b="b"/>
            <a:pathLst>
              <a:path w="234950" h="32385">
                <a:moveTo>
                  <a:pt x="0" y="32003"/>
                </a:moveTo>
                <a:lnTo>
                  <a:pt x="234696" y="32003"/>
                </a:lnTo>
                <a:lnTo>
                  <a:pt x="234696" y="0"/>
                </a:lnTo>
                <a:lnTo>
                  <a:pt x="0" y="0"/>
                </a:lnTo>
                <a:lnTo>
                  <a:pt x="0" y="32003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5283708" y="1144524"/>
            <a:ext cx="234950" cy="1343025"/>
          </a:xfrm>
          <a:custGeom>
            <a:avLst/>
            <a:gdLst/>
            <a:ahLst/>
            <a:cxnLst/>
            <a:rect l="l" t="t" r="r" b="b"/>
            <a:pathLst>
              <a:path w="234950" h="1343025">
                <a:moveTo>
                  <a:pt x="234695" y="0"/>
                </a:moveTo>
                <a:lnTo>
                  <a:pt x="0" y="0"/>
                </a:lnTo>
                <a:lnTo>
                  <a:pt x="0" y="1342644"/>
                </a:lnTo>
                <a:lnTo>
                  <a:pt x="234695" y="1342644"/>
                </a:lnTo>
                <a:lnTo>
                  <a:pt x="234695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5612891" y="1144524"/>
            <a:ext cx="236220" cy="2432685"/>
          </a:xfrm>
          <a:custGeom>
            <a:avLst/>
            <a:gdLst/>
            <a:ahLst/>
            <a:cxnLst/>
            <a:rect l="l" t="t" r="r" b="b"/>
            <a:pathLst>
              <a:path w="236220" h="2432685">
                <a:moveTo>
                  <a:pt x="236220" y="0"/>
                </a:moveTo>
                <a:lnTo>
                  <a:pt x="0" y="0"/>
                </a:lnTo>
                <a:lnTo>
                  <a:pt x="0" y="2432304"/>
                </a:lnTo>
                <a:lnTo>
                  <a:pt x="236220" y="2432304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5943600" y="1144524"/>
            <a:ext cx="236220" cy="826135"/>
          </a:xfrm>
          <a:custGeom>
            <a:avLst/>
            <a:gdLst/>
            <a:ahLst/>
            <a:cxnLst/>
            <a:rect l="l" t="t" r="r" b="b"/>
            <a:pathLst>
              <a:path w="236220" h="826135">
                <a:moveTo>
                  <a:pt x="236220" y="0"/>
                </a:moveTo>
                <a:lnTo>
                  <a:pt x="0" y="0"/>
                </a:lnTo>
                <a:lnTo>
                  <a:pt x="0" y="826007"/>
                </a:lnTo>
                <a:lnTo>
                  <a:pt x="236220" y="826007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6272784" y="1144524"/>
            <a:ext cx="236220" cy="1803400"/>
          </a:xfrm>
          <a:custGeom>
            <a:avLst/>
            <a:gdLst/>
            <a:ahLst/>
            <a:cxnLst/>
            <a:rect l="l" t="t" r="r" b="b"/>
            <a:pathLst>
              <a:path w="236220" h="1803400">
                <a:moveTo>
                  <a:pt x="236219" y="0"/>
                </a:moveTo>
                <a:lnTo>
                  <a:pt x="0" y="0"/>
                </a:lnTo>
                <a:lnTo>
                  <a:pt x="0" y="1802892"/>
                </a:lnTo>
                <a:lnTo>
                  <a:pt x="236219" y="1802892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6603492" y="1144524"/>
            <a:ext cx="236220" cy="1203960"/>
          </a:xfrm>
          <a:custGeom>
            <a:avLst/>
            <a:gdLst/>
            <a:ahLst/>
            <a:cxnLst/>
            <a:rect l="l" t="t" r="r" b="b"/>
            <a:pathLst>
              <a:path w="236220" h="1203960">
                <a:moveTo>
                  <a:pt x="236219" y="0"/>
                </a:moveTo>
                <a:lnTo>
                  <a:pt x="0" y="0"/>
                </a:lnTo>
                <a:lnTo>
                  <a:pt x="0" y="1203959"/>
                </a:lnTo>
                <a:lnTo>
                  <a:pt x="236219" y="1203959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6932676" y="1144524"/>
            <a:ext cx="236220" cy="1948180"/>
          </a:xfrm>
          <a:custGeom>
            <a:avLst/>
            <a:gdLst/>
            <a:ahLst/>
            <a:cxnLst/>
            <a:rect l="l" t="t" r="r" b="b"/>
            <a:pathLst>
              <a:path w="236220" h="1948180">
                <a:moveTo>
                  <a:pt x="236220" y="0"/>
                </a:moveTo>
                <a:lnTo>
                  <a:pt x="0" y="0"/>
                </a:lnTo>
                <a:lnTo>
                  <a:pt x="0" y="1947671"/>
                </a:lnTo>
                <a:lnTo>
                  <a:pt x="236220" y="1947671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7594092" y="1144524"/>
            <a:ext cx="234950" cy="1626235"/>
          </a:xfrm>
          <a:custGeom>
            <a:avLst/>
            <a:gdLst/>
            <a:ahLst/>
            <a:cxnLst/>
            <a:rect l="l" t="t" r="r" b="b"/>
            <a:pathLst>
              <a:path w="234950" h="1626235">
                <a:moveTo>
                  <a:pt x="234696" y="0"/>
                </a:moveTo>
                <a:lnTo>
                  <a:pt x="0" y="0"/>
                </a:lnTo>
                <a:lnTo>
                  <a:pt x="0" y="1626108"/>
                </a:lnTo>
                <a:lnTo>
                  <a:pt x="234696" y="1626108"/>
                </a:lnTo>
                <a:lnTo>
                  <a:pt x="234696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5236464" y="1144524"/>
            <a:ext cx="0" cy="2781300"/>
          </a:xfrm>
          <a:custGeom>
            <a:avLst/>
            <a:gdLst/>
            <a:ahLst/>
            <a:cxnLst/>
            <a:rect l="l" t="t" r="r" b="b"/>
            <a:pathLst>
              <a:path w="0" h="2781300">
                <a:moveTo>
                  <a:pt x="0" y="2781300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5204459" y="3925823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5204459" y="3646932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5204459" y="336956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5204459" y="3090672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5204459" y="281330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5204459" y="253441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5204459" y="225704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5204459" y="197815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5204459" y="1700783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5204459" y="142189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5204459" y="114452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5236464" y="3925823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5236464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5565647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5896355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6225540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6556247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6886956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7216140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7546847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7876031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 txBox="1"/>
          <p:nvPr/>
        </p:nvSpPr>
        <p:spPr>
          <a:xfrm>
            <a:off x="5300598" y="366407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5960490" y="360895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6290564" y="370217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6620636" y="3664458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6976618" y="3739083"/>
            <a:ext cx="15049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7610982" y="370103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5300598" y="332244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5656579" y="3806748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5960490" y="322211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6316471" y="352120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6646544" y="345135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6976618" y="353187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5300598" y="3016072"/>
            <a:ext cx="20256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5960490" y="279908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6316471" y="345592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6646544" y="3394964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5326507" y="2821305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5656579" y="373481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baseline="-27777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6290564" y="323062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14%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6646544" y="328955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6976618" y="3276727"/>
            <a:ext cx="15049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3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30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7636891" y="3050260"/>
            <a:ext cx="150495" cy="54546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5656579" y="365582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5326507" y="266674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5986398" y="2413508"/>
            <a:ext cx="150495" cy="237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3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30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5960490" y="216725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6976618" y="3057525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7636891" y="278625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5326507" y="2534539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baseline="-20833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5326507" y="2450719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5656579" y="3497707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3472" sz="1200" spc="-67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10416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5986398" y="189052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6944" sz="1200" spc="-6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6646544" y="226936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6944" sz="1200" spc="-67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17361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6260084" y="2868295"/>
            <a:ext cx="2616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" strike="sngStrike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40" strike="sngStrike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90" strike="sngStrike">
                <a:solidFill>
                  <a:srgbClr val="FFFFFF"/>
                </a:solidFill>
                <a:latin typeface="Arial"/>
                <a:cs typeface="Arial"/>
              </a:rPr>
              <a:t>0%</a:t>
            </a:r>
            <a:r>
              <a:rPr dirty="0" sz="800" spc="-15" strike="sngStrike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6976618" y="301612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6944" sz="1200" spc="-6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7636891" y="2707005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5300598" y="1735582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48%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5630417" y="228066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87%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5960490" y="1476882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30%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6290564" y="196570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65%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6620636" y="1666494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43%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6950709" y="203796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70%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7610982" y="1877060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58%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5006085" y="384058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4954651" y="356235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4954651" y="328396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20%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4954651" y="300570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30%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4954651" y="272745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40%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4954651" y="244919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50%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4954651" y="2170938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60%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4954651" y="189255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70%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4954651" y="1614296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80%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43" name="object 443"/>
          <p:cNvSpPr txBox="1"/>
          <p:nvPr/>
        </p:nvSpPr>
        <p:spPr>
          <a:xfrm>
            <a:off x="4954651" y="1336039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90%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44" name="object 444"/>
          <p:cNvSpPr txBox="1"/>
          <p:nvPr/>
        </p:nvSpPr>
        <p:spPr>
          <a:xfrm>
            <a:off x="4903089" y="1057782"/>
            <a:ext cx="25272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40">
                <a:solidFill>
                  <a:srgbClr val="7E7E7E"/>
                </a:solidFill>
                <a:latin typeface="Arial"/>
                <a:cs typeface="Arial"/>
              </a:rPr>
              <a:t>10</a:t>
            </a: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45" name="object 445"/>
          <p:cNvSpPr txBox="1"/>
          <p:nvPr/>
        </p:nvSpPr>
        <p:spPr>
          <a:xfrm>
            <a:off x="5354320" y="3971917"/>
            <a:ext cx="114300" cy="20827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ев</a:t>
            </a:r>
            <a:endParaRPr sz="700">
              <a:latin typeface="Arial"/>
              <a:cs typeface="Arial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5684520" y="3971017"/>
            <a:ext cx="114300" cy="2660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непр</a:t>
            </a:r>
            <a:endParaRPr sz="700">
              <a:latin typeface="Arial"/>
              <a:cs typeface="Arial"/>
            </a:endParaRPr>
          </a:p>
        </p:txBody>
      </p:sp>
      <p:sp>
        <p:nvSpPr>
          <p:cNvPr id="447" name="object 447"/>
          <p:cNvSpPr txBox="1"/>
          <p:nvPr/>
        </p:nvSpPr>
        <p:spPr>
          <a:xfrm>
            <a:off x="6014211" y="3971563"/>
            <a:ext cx="114300" cy="2520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448" name="object 448"/>
          <p:cNvSpPr txBox="1"/>
          <p:nvPr/>
        </p:nvSpPr>
        <p:spPr>
          <a:xfrm>
            <a:off x="6344411" y="3971211"/>
            <a:ext cx="114300" cy="295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700">
              <a:latin typeface="Arial"/>
              <a:cs typeface="Arial"/>
            </a:endParaRPr>
          </a:p>
        </p:txBody>
      </p:sp>
      <p:sp>
        <p:nvSpPr>
          <p:cNvPr id="449" name="object 449"/>
          <p:cNvSpPr txBox="1"/>
          <p:nvPr/>
        </p:nvSpPr>
        <p:spPr>
          <a:xfrm>
            <a:off x="6674484" y="3971670"/>
            <a:ext cx="114300" cy="3314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Ха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450" name="object 450"/>
          <p:cNvSpPr txBox="1"/>
          <p:nvPr/>
        </p:nvSpPr>
        <p:spPr>
          <a:xfrm>
            <a:off x="7004557" y="3972553"/>
            <a:ext cx="114300" cy="2889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700">
              <a:latin typeface="Arial"/>
              <a:cs typeface="Arial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7664704" y="3972380"/>
            <a:ext cx="114300" cy="3390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на</a:t>
            </a:r>
            <a:endParaRPr sz="700">
              <a:latin typeface="Arial"/>
              <a:cs typeface="Arial"/>
            </a:endParaRPr>
          </a:p>
        </p:txBody>
      </p:sp>
      <p:sp>
        <p:nvSpPr>
          <p:cNvPr id="452" name="object 452"/>
          <p:cNvSpPr/>
          <p:nvPr/>
        </p:nvSpPr>
        <p:spPr>
          <a:xfrm>
            <a:off x="8002523" y="109423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3" name="object 453"/>
          <p:cNvSpPr txBox="1"/>
          <p:nvPr/>
        </p:nvSpPr>
        <p:spPr>
          <a:xfrm>
            <a:off x="8069326" y="1035812"/>
            <a:ext cx="86486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BIGBOARD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UKRAINE</a:t>
            </a:r>
            <a:endParaRPr sz="800">
              <a:latin typeface="Arial"/>
              <a:cs typeface="Arial"/>
            </a:endParaRPr>
          </a:p>
        </p:txBody>
      </p:sp>
      <p:sp>
        <p:nvSpPr>
          <p:cNvPr id="454" name="object 454"/>
          <p:cNvSpPr/>
          <p:nvPr/>
        </p:nvSpPr>
        <p:spPr>
          <a:xfrm>
            <a:off x="8002523" y="1374647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5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5" name="object 455"/>
          <p:cNvSpPr txBox="1"/>
          <p:nvPr/>
        </p:nvSpPr>
        <p:spPr>
          <a:xfrm>
            <a:off x="8069326" y="1316482"/>
            <a:ext cx="3549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80">
                <a:solidFill>
                  <a:srgbClr val="7E7E7E"/>
                </a:solidFill>
                <a:latin typeface="Arial"/>
                <a:cs typeface="Arial"/>
              </a:rPr>
              <a:t>П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800" spc="-20">
                <a:solidFill>
                  <a:srgbClr val="7E7E7E"/>
                </a:solidFill>
                <a:latin typeface="Arial"/>
                <a:cs typeface="Arial"/>
              </a:rPr>
              <a:t>ЙМ</a:t>
            </a:r>
            <a:endParaRPr sz="800">
              <a:latin typeface="Arial"/>
              <a:cs typeface="Arial"/>
            </a:endParaRPr>
          </a:p>
        </p:txBody>
      </p:sp>
      <p:sp>
        <p:nvSpPr>
          <p:cNvPr id="456" name="object 456"/>
          <p:cNvSpPr/>
          <p:nvPr/>
        </p:nvSpPr>
        <p:spPr>
          <a:xfrm>
            <a:off x="8002523" y="1655064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7" name="object 457"/>
          <p:cNvSpPr txBox="1"/>
          <p:nvPr/>
        </p:nvSpPr>
        <p:spPr>
          <a:xfrm>
            <a:off x="8069326" y="1597532"/>
            <a:ext cx="90995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OCTAGON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458" name="object 458"/>
          <p:cNvSpPr/>
          <p:nvPr/>
        </p:nvSpPr>
        <p:spPr>
          <a:xfrm>
            <a:off x="8002523" y="1935479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9" name="object 459"/>
          <p:cNvSpPr txBox="1"/>
          <p:nvPr/>
        </p:nvSpPr>
        <p:spPr>
          <a:xfrm>
            <a:off x="8069326" y="1878330"/>
            <a:ext cx="21717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РТМ</a:t>
            </a:r>
            <a:endParaRPr sz="800">
              <a:latin typeface="Arial"/>
              <a:cs typeface="Arial"/>
            </a:endParaRPr>
          </a:p>
        </p:txBody>
      </p:sp>
      <p:sp>
        <p:nvSpPr>
          <p:cNvPr id="460" name="object 460"/>
          <p:cNvSpPr/>
          <p:nvPr/>
        </p:nvSpPr>
        <p:spPr>
          <a:xfrm>
            <a:off x="8002523" y="2217420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1" name="object 461"/>
          <p:cNvSpPr txBox="1"/>
          <p:nvPr/>
        </p:nvSpPr>
        <p:spPr>
          <a:xfrm>
            <a:off x="8069326" y="2159254"/>
            <a:ext cx="3911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ИР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800">
              <a:latin typeface="Arial"/>
              <a:cs typeface="Arial"/>
            </a:endParaRPr>
          </a:p>
        </p:txBody>
      </p:sp>
      <p:sp>
        <p:nvSpPr>
          <p:cNvPr id="462" name="object 462"/>
          <p:cNvSpPr/>
          <p:nvPr/>
        </p:nvSpPr>
        <p:spPr>
          <a:xfrm>
            <a:off x="8002523" y="2497835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3" name="object 463"/>
          <p:cNvSpPr txBox="1"/>
          <p:nvPr/>
        </p:nvSpPr>
        <p:spPr>
          <a:xfrm>
            <a:off x="8069326" y="2440051"/>
            <a:ext cx="5867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25">
                <a:solidFill>
                  <a:srgbClr val="7E7E7E"/>
                </a:solidFill>
                <a:latin typeface="Arial"/>
                <a:cs typeface="Arial"/>
              </a:rPr>
              <a:t>SV</a:t>
            </a: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464" name="object 464"/>
          <p:cNvSpPr/>
          <p:nvPr/>
        </p:nvSpPr>
        <p:spPr>
          <a:xfrm>
            <a:off x="8002523" y="2778251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5" name="object 465"/>
          <p:cNvSpPr txBox="1"/>
          <p:nvPr/>
        </p:nvSpPr>
        <p:spPr>
          <a:xfrm>
            <a:off x="8069326" y="2720721"/>
            <a:ext cx="5702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MEGAPOLIS+</a:t>
            </a:r>
            <a:endParaRPr sz="800">
              <a:latin typeface="Arial"/>
              <a:cs typeface="Arial"/>
            </a:endParaRPr>
          </a:p>
        </p:txBody>
      </p:sp>
      <p:sp>
        <p:nvSpPr>
          <p:cNvPr id="466" name="object 466"/>
          <p:cNvSpPr/>
          <p:nvPr/>
        </p:nvSpPr>
        <p:spPr>
          <a:xfrm>
            <a:off x="8002523" y="3058667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7" name="object 467"/>
          <p:cNvSpPr/>
          <p:nvPr/>
        </p:nvSpPr>
        <p:spPr>
          <a:xfrm>
            <a:off x="8002523" y="334060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8" name="object 468"/>
          <p:cNvSpPr txBox="1"/>
          <p:nvPr/>
        </p:nvSpPr>
        <p:spPr>
          <a:xfrm>
            <a:off x="8069326" y="3001772"/>
            <a:ext cx="893444" cy="42862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234950">
              <a:lnSpc>
                <a:spcPct val="102499"/>
              </a:lnSpc>
              <a:spcBef>
                <a:spcPts val="8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НАША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СПРАВА  </a:t>
            </a:r>
            <a:r>
              <a:rPr dirty="0" sz="800" spc="-85">
                <a:solidFill>
                  <a:srgbClr val="7E7E7E"/>
                </a:solidFill>
                <a:latin typeface="Arial"/>
                <a:cs typeface="Arial"/>
              </a:rPr>
              <a:t>АУТДОР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PEREKHID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469" name="object 469"/>
          <p:cNvSpPr/>
          <p:nvPr/>
        </p:nvSpPr>
        <p:spPr>
          <a:xfrm>
            <a:off x="8002523" y="3621023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0" name="object 470"/>
          <p:cNvSpPr txBox="1"/>
          <p:nvPr/>
        </p:nvSpPr>
        <p:spPr>
          <a:xfrm>
            <a:off x="8069326" y="3562934"/>
            <a:ext cx="354330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ЛУВЕРС</a:t>
            </a:r>
            <a:endParaRPr sz="800">
              <a:latin typeface="Arial"/>
              <a:cs typeface="Arial"/>
            </a:endParaRPr>
          </a:p>
        </p:txBody>
      </p:sp>
      <p:sp>
        <p:nvSpPr>
          <p:cNvPr id="471" name="object 471"/>
          <p:cNvSpPr/>
          <p:nvPr/>
        </p:nvSpPr>
        <p:spPr>
          <a:xfrm>
            <a:off x="8002523" y="3901440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8"/>
                </a:moveTo>
                <a:lnTo>
                  <a:pt x="54864" y="56388"/>
                </a:lnTo>
                <a:lnTo>
                  <a:pt x="54864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2" name="object 472"/>
          <p:cNvSpPr txBox="1"/>
          <p:nvPr/>
        </p:nvSpPr>
        <p:spPr>
          <a:xfrm>
            <a:off x="8069326" y="3844239"/>
            <a:ext cx="3308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800" spc="-15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800" spc="-2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800">
              <a:latin typeface="Arial"/>
              <a:cs typeface="Arial"/>
            </a:endParaRPr>
          </a:p>
        </p:txBody>
      </p:sp>
      <p:sp>
        <p:nvSpPr>
          <p:cNvPr id="474" name="object 474"/>
          <p:cNvSpPr txBox="1"/>
          <p:nvPr/>
        </p:nvSpPr>
        <p:spPr>
          <a:xfrm>
            <a:off x="2707004" y="4846930"/>
            <a:ext cx="295211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DOORS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Consulting,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янв-июнь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3" name="object 473"/>
          <p:cNvSpPr txBox="1"/>
          <p:nvPr/>
        </p:nvSpPr>
        <p:spPr>
          <a:xfrm>
            <a:off x="6162802" y="798321"/>
            <a:ext cx="796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Кон</a:t>
            </a:r>
            <a:r>
              <a:rPr dirty="0" sz="1400" spc="5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акты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Распределение </a:t>
            </a:r>
            <a:r>
              <a:rPr dirty="0" spc="-5"/>
              <a:t>рекламных </a:t>
            </a:r>
            <a:r>
              <a:rPr dirty="0" spc="-15"/>
              <a:t>поверхностей </a:t>
            </a:r>
            <a:r>
              <a:rPr dirty="0"/>
              <a:t>по</a:t>
            </a:r>
            <a:r>
              <a:rPr dirty="0" spc="105"/>
              <a:t> </a:t>
            </a:r>
            <a:r>
              <a:rPr dirty="0" spc="-5"/>
              <a:t>основным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5"/>
              <a:t>операторам Украины.</a:t>
            </a:r>
            <a:r>
              <a:rPr dirty="0" spc="30"/>
              <a:t> </a:t>
            </a:r>
            <a:r>
              <a:rPr dirty="0" spc="-10"/>
              <a:t>6х3</a:t>
            </a:r>
          </a:p>
        </p:txBody>
      </p:sp>
      <p:sp>
        <p:nvSpPr>
          <p:cNvPr id="3" name="object 3"/>
          <p:cNvSpPr/>
          <p:nvPr/>
        </p:nvSpPr>
        <p:spPr>
          <a:xfrm>
            <a:off x="3433571" y="366826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73679" y="3668267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44495" y="366826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13788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3079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53896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3188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1247" y="366826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73679" y="3390900"/>
            <a:ext cx="707390" cy="0"/>
          </a:xfrm>
          <a:custGeom>
            <a:avLst/>
            <a:gdLst/>
            <a:ahLst/>
            <a:cxnLst/>
            <a:rect l="l" t="t" r="r" b="b"/>
            <a:pathLst>
              <a:path w="707389" h="0">
                <a:moveTo>
                  <a:pt x="0" y="0"/>
                </a:moveTo>
                <a:lnTo>
                  <a:pt x="7071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44495" y="3390900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13788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83079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53896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23188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41247" y="339090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33571" y="31120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73679" y="3112007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44495" y="311200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13788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83079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53896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23188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41247" y="31120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33571" y="283311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73679" y="2833116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44495" y="2833116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13788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83079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53896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23188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41247" y="283311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33571" y="25557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73679" y="255574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44495" y="255574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13788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83079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53896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123188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41247" y="25557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33571" y="22768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773679" y="2276855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444495" y="2276855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113788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83079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53896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123188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41247" y="22768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433571" y="19994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773679" y="199948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444495" y="199948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113788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83079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53896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123188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41247" y="19994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433571" y="17205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773679" y="1720595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444495" y="1720595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113788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83079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53896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123188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41247" y="17205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433571" y="14432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773679" y="1443227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444495" y="144322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113788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83079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453896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123188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41247" y="14432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41247" y="1164336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88491" y="3611879"/>
            <a:ext cx="234950" cy="335280"/>
          </a:xfrm>
          <a:custGeom>
            <a:avLst/>
            <a:gdLst/>
            <a:ahLst/>
            <a:cxnLst/>
            <a:rect l="l" t="t" r="r" b="b"/>
            <a:pathLst>
              <a:path w="234950" h="335279">
                <a:moveTo>
                  <a:pt x="234696" y="0"/>
                </a:moveTo>
                <a:lnTo>
                  <a:pt x="0" y="0"/>
                </a:lnTo>
                <a:lnTo>
                  <a:pt x="0" y="335280"/>
                </a:lnTo>
                <a:lnTo>
                  <a:pt x="234696" y="335280"/>
                </a:lnTo>
                <a:lnTo>
                  <a:pt x="23469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217675" y="3925823"/>
            <a:ext cx="236220" cy="21590"/>
          </a:xfrm>
          <a:custGeom>
            <a:avLst/>
            <a:gdLst/>
            <a:ahLst/>
            <a:cxnLst/>
            <a:rect l="l" t="t" r="r" b="b"/>
            <a:pathLst>
              <a:path w="236219" h="21589">
                <a:moveTo>
                  <a:pt x="0" y="21336"/>
                </a:moveTo>
                <a:lnTo>
                  <a:pt x="236220" y="21336"/>
                </a:lnTo>
                <a:lnTo>
                  <a:pt x="236220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548383" y="3616452"/>
            <a:ext cx="234950" cy="330835"/>
          </a:xfrm>
          <a:custGeom>
            <a:avLst/>
            <a:gdLst/>
            <a:ahLst/>
            <a:cxnLst/>
            <a:rect l="l" t="t" r="r" b="b"/>
            <a:pathLst>
              <a:path w="234950" h="330835">
                <a:moveTo>
                  <a:pt x="234696" y="0"/>
                </a:moveTo>
                <a:lnTo>
                  <a:pt x="0" y="0"/>
                </a:lnTo>
                <a:lnTo>
                  <a:pt x="0" y="330708"/>
                </a:lnTo>
                <a:lnTo>
                  <a:pt x="234696" y="330708"/>
                </a:lnTo>
                <a:lnTo>
                  <a:pt x="23469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877567" y="3861815"/>
            <a:ext cx="236220" cy="85725"/>
          </a:xfrm>
          <a:custGeom>
            <a:avLst/>
            <a:gdLst/>
            <a:ahLst/>
            <a:cxnLst/>
            <a:rect l="l" t="t" r="r" b="b"/>
            <a:pathLst>
              <a:path w="236219" h="85725">
                <a:moveTo>
                  <a:pt x="0" y="85344"/>
                </a:moveTo>
                <a:lnTo>
                  <a:pt x="236219" y="85344"/>
                </a:lnTo>
                <a:lnTo>
                  <a:pt x="236219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208276" y="3834384"/>
            <a:ext cx="236220" cy="113030"/>
          </a:xfrm>
          <a:custGeom>
            <a:avLst/>
            <a:gdLst/>
            <a:ahLst/>
            <a:cxnLst/>
            <a:rect l="l" t="t" r="r" b="b"/>
            <a:pathLst>
              <a:path w="236219" h="113029">
                <a:moveTo>
                  <a:pt x="236219" y="0"/>
                </a:moveTo>
                <a:lnTo>
                  <a:pt x="0" y="0"/>
                </a:lnTo>
                <a:lnTo>
                  <a:pt x="0" y="112775"/>
                </a:lnTo>
                <a:lnTo>
                  <a:pt x="236219" y="112775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537460" y="3753611"/>
            <a:ext cx="236220" cy="193675"/>
          </a:xfrm>
          <a:custGeom>
            <a:avLst/>
            <a:gdLst/>
            <a:ahLst/>
            <a:cxnLst/>
            <a:rect l="l" t="t" r="r" b="b"/>
            <a:pathLst>
              <a:path w="236219" h="193675">
                <a:moveTo>
                  <a:pt x="236219" y="0"/>
                </a:moveTo>
                <a:lnTo>
                  <a:pt x="0" y="0"/>
                </a:lnTo>
                <a:lnTo>
                  <a:pt x="0" y="193547"/>
                </a:lnTo>
                <a:lnTo>
                  <a:pt x="236219" y="193547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197351" y="3742944"/>
            <a:ext cx="236220" cy="204470"/>
          </a:xfrm>
          <a:custGeom>
            <a:avLst/>
            <a:gdLst/>
            <a:ahLst/>
            <a:cxnLst/>
            <a:rect l="l" t="t" r="r" b="b"/>
            <a:pathLst>
              <a:path w="236220" h="204470">
                <a:moveTo>
                  <a:pt x="236220" y="0"/>
                </a:moveTo>
                <a:lnTo>
                  <a:pt x="0" y="0"/>
                </a:lnTo>
                <a:lnTo>
                  <a:pt x="0" y="204215"/>
                </a:lnTo>
                <a:lnTo>
                  <a:pt x="236220" y="204215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88491" y="3329940"/>
            <a:ext cx="234950" cy="281940"/>
          </a:xfrm>
          <a:custGeom>
            <a:avLst/>
            <a:gdLst/>
            <a:ahLst/>
            <a:cxnLst/>
            <a:rect l="l" t="t" r="r" b="b"/>
            <a:pathLst>
              <a:path w="234950" h="281939">
                <a:moveTo>
                  <a:pt x="234696" y="0"/>
                </a:moveTo>
                <a:lnTo>
                  <a:pt x="0" y="0"/>
                </a:lnTo>
                <a:lnTo>
                  <a:pt x="0" y="281940"/>
                </a:lnTo>
                <a:lnTo>
                  <a:pt x="234696" y="281940"/>
                </a:lnTo>
                <a:lnTo>
                  <a:pt x="23469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217675" y="3910584"/>
            <a:ext cx="236220" cy="15240"/>
          </a:xfrm>
          <a:custGeom>
            <a:avLst/>
            <a:gdLst/>
            <a:ahLst/>
            <a:cxnLst/>
            <a:rect l="l" t="t" r="r" b="b"/>
            <a:pathLst>
              <a:path w="236219" h="15239">
                <a:moveTo>
                  <a:pt x="0" y="15239"/>
                </a:moveTo>
                <a:lnTo>
                  <a:pt x="236220" y="15239"/>
                </a:lnTo>
                <a:lnTo>
                  <a:pt x="236220" y="0"/>
                </a:lnTo>
                <a:lnTo>
                  <a:pt x="0" y="0"/>
                </a:lnTo>
                <a:lnTo>
                  <a:pt x="0" y="15239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48383" y="3241548"/>
            <a:ext cx="234950" cy="375285"/>
          </a:xfrm>
          <a:custGeom>
            <a:avLst/>
            <a:gdLst/>
            <a:ahLst/>
            <a:cxnLst/>
            <a:rect l="l" t="t" r="r" b="b"/>
            <a:pathLst>
              <a:path w="234950" h="375285">
                <a:moveTo>
                  <a:pt x="234696" y="0"/>
                </a:moveTo>
                <a:lnTo>
                  <a:pt x="0" y="0"/>
                </a:lnTo>
                <a:lnTo>
                  <a:pt x="0" y="374903"/>
                </a:lnTo>
                <a:lnTo>
                  <a:pt x="234696" y="374903"/>
                </a:lnTo>
                <a:lnTo>
                  <a:pt x="23469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877567" y="3681984"/>
            <a:ext cx="236220" cy="180340"/>
          </a:xfrm>
          <a:custGeom>
            <a:avLst/>
            <a:gdLst/>
            <a:ahLst/>
            <a:cxnLst/>
            <a:rect l="l" t="t" r="r" b="b"/>
            <a:pathLst>
              <a:path w="236219" h="180339">
                <a:moveTo>
                  <a:pt x="236219" y="0"/>
                </a:moveTo>
                <a:lnTo>
                  <a:pt x="0" y="0"/>
                </a:lnTo>
                <a:lnTo>
                  <a:pt x="0" y="179831"/>
                </a:lnTo>
                <a:lnTo>
                  <a:pt x="236219" y="179831"/>
                </a:lnTo>
                <a:lnTo>
                  <a:pt x="236219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08276" y="3770376"/>
            <a:ext cx="236220" cy="64135"/>
          </a:xfrm>
          <a:custGeom>
            <a:avLst/>
            <a:gdLst/>
            <a:ahLst/>
            <a:cxnLst/>
            <a:rect l="l" t="t" r="r" b="b"/>
            <a:pathLst>
              <a:path w="236219" h="64135">
                <a:moveTo>
                  <a:pt x="0" y="64008"/>
                </a:moveTo>
                <a:lnTo>
                  <a:pt x="236219" y="64008"/>
                </a:lnTo>
                <a:lnTo>
                  <a:pt x="236219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37460" y="3579876"/>
            <a:ext cx="236220" cy="173990"/>
          </a:xfrm>
          <a:custGeom>
            <a:avLst/>
            <a:gdLst/>
            <a:ahLst/>
            <a:cxnLst/>
            <a:rect l="l" t="t" r="r" b="b"/>
            <a:pathLst>
              <a:path w="236219" h="173989">
                <a:moveTo>
                  <a:pt x="236219" y="0"/>
                </a:moveTo>
                <a:lnTo>
                  <a:pt x="0" y="0"/>
                </a:lnTo>
                <a:lnTo>
                  <a:pt x="0" y="173736"/>
                </a:lnTo>
                <a:lnTo>
                  <a:pt x="236219" y="173736"/>
                </a:lnTo>
                <a:lnTo>
                  <a:pt x="236219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197351" y="3549396"/>
            <a:ext cx="236220" cy="193675"/>
          </a:xfrm>
          <a:custGeom>
            <a:avLst/>
            <a:gdLst/>
            <a:ahLst/>
            <a:cxnLst/>
            <a:rect l="l" t="t" r="r" b="b"/>
            <a:pathLst>
              <a:path w="236220" h="193675">
                <a:moveTo>
                  <a:pt x="236220" y="0"/>
                </a:moveTo>
                <a:lnTo>
                  <a:pt x="0" y="0"/>
                </a:lnTo>
                <a:lnTo>
                  <a:pt x="0" y="193547"/>
                </a:lnTo>
                <a:lnTo>
                  <a:pt x="236220" y="193547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888491" y="3043427"/>
            <a:ext cx="234950" cy="287020"/>
          </a:xfrm>
          <a:custGeom>
            <a:avLst/>
            <a:gdLst/>
            <a:ahLst/>
            <a:cxnLst/>
            <a:rect l="l" t="t" r="r" b="b"/>
            <a:pathLst>
              <a:path w="234950" h="287020">
                <a:moveTo>
                  <a:pt x="234696" y="0"/>
                </a:moveTo>
                <a:lnTo>
                  <a:pt x="0" y="0"/>
                </a:lnTo>
                <a:lnTo>
                  <a:pt x="0" y="286512"/>
                </a:lnTo>
                <a:lnTo>
                  <a:pt x="234696" y="286512"/>
                </a:lnTo>
                <a:lnTo>
                  <a:pt x="2346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217675" y="3883152"/>
            <a:ext cx="236220" cy="27940"/>
          </a:xfrm>
          <a:custGeom>
            <a:avLst/>
            <a:gdLst/>
            <a:ahLst/>
            <a:cxnLst/>
            <a:rect l="l" t="t" r="r" b="b"/>
            <a:pathLst>
              <a:path w="236219" h="27939">
                <a:moveTo>
                  <a:pt x="0" y="27432"/>
                </a:moveTo>
                <a:lnTo>
                  <a:pt x="236220" y="27432"/>
                </a:lnTo>
                <a:lnTo>
                  <a:pt x="236220" y="0"/>
                </a:lnTo>
                <a:lnTo>
                  <a:pt x="0" y="0"/>
                </a:lnTo>
                <a:lnTo>
                  <a:pt x="0" y="27432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548383" y="2619755"/>
            <a:ext cx="234950" cy="622300"/>
          </a:xfrm>
          <a:custGeom>
            <a:avLst/>
            <a:gdLst/>
            <a:ahLst/>
            <a:cxnLst/>
            <a:rect l="l" t="t" r="r" b="b"/>
            <a:pathLst>
              <a:path w="234950" h="622300">
                <a:moveTo>
                  <a:pt x="234696" y="0"/>
                </a:moveTo>
                <a:lnTo>
                  <a:pt x="0" y="0"/>
                </a:lnTo>
                <a:lnTo>
                  <a:pt x="0" y="621792"/>
                </a:lnTo>
                <a:lnTo>
                  <a:pt x="234696" y="621792"/>
                </a:lnTo>
                <a:lnTo>
                  <a:pt x="2346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877567" y="3619500"/>
            <a:ext cx="236220" cy="62865"/>
          </a:xfrm>
          <a:custGeom>
            <a:avLst/>
            <a:gdLst/>
            <a:ahLst/>
            <a:cxnLst/>
            <a:rect l="l" t="t" r="r" b="b"/>
            <a:pathLst>
              <a:path w="236219" h="62864">
                <a:moveTo>
                  <a:pt x="0" y="62484"/>
                </a:moveTo>
                <a:lnTo>
                  <a:pt x="236219" y="62484"/>
                </a:lnTo>
                <a:lnTo>
                  <a:pt x="236219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208276" y="3675888"/>
            <a:ext cx="236220" cy="94615"/>
          </a:xfrm>
          <a:custGeom>
            <a:avLst/>
            <a:gdLst/>
            <a:ahLst/>
            <a:cxnLst/>
            <a:rect l="l" t="t" r="r" b="b"/>
            <a:pathLst>
              <a:path w="236219" h="94614">
                <a:moveTo>
                  <a:pt x="236219" y="0"/>
                </a:moveTo>
                <a:lnTo>
                  <a:pt x="0" y="0"/>
                </a:lnTo>
                <a:lnTo>
                  <a:pt x="0" y="94487"/>
                </a:lnTo>
                <a:lnTo>
                  <a:pt x="236219" y="94487"/>
                </a:lnTo>
                <a:lnTo>
                  <a:pt x="236219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537460" y="3479291"/>
            <a:ext cx="236220" cy="100965"/>
          </a:xfrm>
          <a:custGeom>
            <a:avLst/>
            <a:gdLst/>
            <a:ahLst/>
            <a:cxnLst/>
            <a:rect l="l" t="t" r="r" b="b"/>
            <a:pathLst>
              <a:path w="236219" h="100964">
                <a:moveTo>
                  <a:pt x="236219" y="0"/>
                </a:moveTo>
                <a:lnTo>
                  <a:pt x="0" y="0"/>
                </a:lnTo>
                <a:lnTo>
                  <a:pt x="0" y="100583"/>
                </a:lnTo>
                <a:lnTo>
                  <a:pt x="236219" y="100583"/>
                </a:lnTo>
                <a:lnTo>
                  <a:pt x="236219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197351" y="3387852"/>
            <a:ext cx="236220" cy="161925"/>
          </a:xfrm>
          <a:custGeom>
            <a:avLst/>
            <a:gdLst/>
            <a:ahLst/>
            <a:cxnLst/>
            <a:rect l="l" t="t" r="r" b="b"/>
            <a:pathLst>
              <a:path w="236220" h="161925">
                <a:moveTo>
                  <a:pt x="236220" y="0"/>
                </a:moveTo>
                <a:lnTo>
                  <a:pt x="0" y="0"/>
                </a:lnTo>
                <a:lnTo>
                  <a:pt x="0" y="161544"/>
                </a:lnTo>
                <a:lnTo>
                  <a:pt x="236220" y="161544"/>
                </a:lnTo>
                <a:lnTo>
                  <a:pt x="236220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888491" y="2938272"/>
            <a:ext cx="234950" cy="105410"/>
          </a:xfrm>
          <a:custGeom>
            <a:avLst/>
            <a:gdLst/>
            <a:ahLst/>
            <a:cxnLst/>
            <a:rect l="l" t="t" r="r" b="b"/>
            <a:pathLst>
              <a:path w="234950" h="105410">
                <a:moveTo>
                  <a:pt x="234696" y="0"/>
                </a:moveTo>
                <a:lnTo>
                  <a:pt x="0" y="0"/>
                </a:lnTo>
                <a:lnTo>
                  <a:pt x="0" y="105155"/>
                </a:lnTo>
                <a:lnTo>
                  <a:pt x="234696" y="105155"/>
                </a:lnTo>
                <a:lnTo>
                  <a:pt x="234696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217675" y="3759708"/>
            <a:ext cx="236220" cy="123825"/>
          </a:xfrm>
          <a:custGeom>
            <a:avLst/>
            <a:gdLst/>
            <a:ahLst/>
            <a:cxnLst/>
            <a:rect l="l" t="t" r="r" b="b"/>
            <a:pathLst>
              <a:path w="236219" h="123825">
                <a:moveTo>
                  <a:pt x="236220" y="0"/>
                </a:moveTo>
                <a:lnTo>
                  <a:pt x="0" y="0"/>
                </a:lnTo>
                <a:lnTo>
                  <a:pt x="0" y="123443"/>
                </a:lnTo>
                <a:lnTo>
                  <a:pt x="236220" y="123443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548383" y="2563367"/>
            <a:ext cx="234950" cy="56515"/>
          </a:xfrm>
          <a:custGeom>
            <a:avLst/>
            <a:gdLst/>
            <a:ahLst/>
            <a:cxnLst/>
            <a:rect l="l" t="t" r="r" b="b"/>
            <a:pathLst>
              <a:path w="234950" h="56514">
                <a:moveTo>
                  <a:pt x="0" y="56387"/>
                </a:moveTo>
                <a:lnTo>
                  <a:pt x="234696" y="56387"/>
                </a:lnTo>
                <a:lnTo>
                  <a:pt x="234696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877567" y="3326891"/>
            <a:ext cx="236220" cy="292735"/>
          </a:xfrm>
          <a:custGeom>
            <a:avLst/>
            <a:gdLst/>
            <a:ahLst/>
            <a:cxnLst/>
            <a:rect l="l" t="t" r="r" b="b"/>
            <a:pathLst>
              <a:path w="236219" h="292735">
                <a:moveTo>
                  <a:pt x="236219" y="0"/>
                </a:moveTo>
                <a:lnTo>
                  <a:pt x="0" y="0"/>
                </a:lnTo>
                <a:lnTo>
                  <a:pt x="0" y="292607"/>
                </a:lnTo>
                <a:lnTo>
                  <a:pt x="236219" y="292607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208276" y="3550920"/>
            <a:ext cx="236220" cy="125095"/>
          </a:xfrm>
          <a:custGeom>
            <a:avLst/>
            <a:gdLst/>
            <a:ahLst/>
            <a:cxnLst/>
            <a:rect l="l" t="t" r="r" b="b"/>
            <a:pathLst>
              <a:path w="236219" h="125095">
                <a:moveTo>
                  <a:pt x="236219" y="0"/>
                </a:moveTo>
                <a:lnTo>
                  <a:pt x="0" y="0"/>
                </a:lnTo>
                <a:lnTo>
                  <a:pt x="0" y="124967"/>
                </a:lnTo>
                <a:lnTo>
                  <a:pt x="236219" y="124967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537460" y="3339084"/>
            <a:ext cx="236220" cy="140335"/>
          </a:xfrm>
          <a:custGeom>
            <a:avLst/>
            <a:gdLst/>
            <a:ahLst/>
            <a:cxnLst/>
            <a:rect l="l" t="t" r="r" b="b"/>
            <a:pathLst>
              <a:path w="236219" h="140335">
                <a:moveTo>
                  <a:pt x="236219" y="0"/>
                </a:moveTo>
                <a:lnTo>
                  <a:pt x="0" y="0"/>
                </a:lnTo>
                <a:lnTo>
                  <a:pt x="0" y="140208"/>
                </a:lnTo>
                <a:lnTo>
                  <a:pt x="236219" y="140208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197351" y="3246120"/>
            <a:ext cx="236220" cy="142240"/>
          </a:xfrm>
          <a:custGeom>
            <a:avLst/>
            <a:gdLst/>
            <a:ahLst/>
            <a:cxnLst/>
            <a:rect l="l" t="t" r="r" b="b"/>
            <a:pathLst>
              <a:path w="236220" h="142239">
                <a:moveTo>
                  <a:pt x="236220" y="0"/>
                </a:moveTo>
                <a:lnTo>
                  <a:pt x="0" y="0"/>
                </a:lnTo>
                <a:lnTo>
                  <a:pt x="0" y="141731"/>
                </a:lnTo>
                <a:lnTo>
                  <a:pt x="236220" y="141731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88491" y="2906267"/>
            <a:ext cx="234950" cy="32384"/>
          </a:xfrm>
          <a:custGeom>
            <a:avLst/>
            <a:gdLst/>
            <a:ahLst/>
            <a:cxnLst/>
            <a:rect l="l" t="t" r="r" b="b"/>
            <a:pathLst>
              <a:path w="234950" h="32385">
                <a:moveTo>
                  <a:pt x="0" y="32003"/>
                </a:moveTo>
                <a:lnTo>
                  <a:pt x="234696" y="32003"/>
                </a:lnTo>
                <a:lnTo>
                  <a:pt x="234696" y="0"/>
                </a:lnTo>
                <a:lnTo>
                  <a:pt x="0" y="0"/>
                </a:lnTo>
                <a:lnTo>
                  <a:pt x="0" y="32003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217675" y="3646932"/>
            <a:ext cx="236220" cy="113030"/>
          </a:xfrm>
          <a:custGeom>
            <a:avLst/>
            <a:gdLst/>
            <a:ahLst/>
            <a:cxnLst/>
            <a:rect l="l" t="t" r="r" b="b"/>
            <a:pathLst>
              <a:path w="236219" h="113029">
                <a:moveTo>
                  <a:pt x="236220" y="0"/>
                </a:moveTo>
                <a:lnTo>
                  <a:pt x="0" y="0"/>
                </a:lnTo>
                <a:lnTo>
                  <a:pt x="0" y="112776"/>
                </a:lnTo>
                <a:lnTo>
                  <a:pt x="236220" y="112776"/>
                </a:lnTo>
                <a:lnTo>
                  <a:pt x="236220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48383" y="2450592"/>
            <a:ext cx="234950" cy="113030"/>
          </a:xfrm>
          <a:custGeom>
            <a:avLst/>
            <a:gdLst/>
            <a:ahLst/>
            <a:cxnLst/>
            <a:rect l="l" t="t" r="r" b="b"/>
            <a:pathLst>
              <a:path w="234950" h="113030">
                <a:moveTo>
                  <a:pt x="234696" y="0"/>
                </a:moveTo>
                <a:lnTo>
                  <a:pt x="0" y="0"/>
                </a:lnTo>
                <a:lnTo>
                  <a:pt x="0" y="112775"/>
                </a:lnTo>
                <a:lnTo>
                  <a:pt x="234696" y="112775"/>
                </a:lnTo>
                <a:lnTo>
                  <a:pt x="234696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877567" y="3125723"/>
            <a:ext cx="236220" cy="201295"/>
          </a:xfrm>
          <a:custGeom>
            <a:avLst/>
            <a:gdLst/>
            <a:ahLst/>
            <a:cxnLst/>
            <a:rect l="l" t="t" r="r" b="b"/>
            <a:pathLst>
              <a:path w="236219" h="201295">
                <a:moveTo>
                  <a:pt x="236219" y="0"/>
                </a:moveTo>
                <a:lnTo>
                  <a:pt x="0" y="0"/>
                </a:lnTo>
                <a:lnTo>
                  <a:pt x="0" y="201168"/>
                </a:lnTo>
                <a:lnTo>
                  <a:pt x="236219" y="201168"/>
                </a:lnTo>
                <a:lnTo>
                  <a:pt x="236219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208276" y="3523488"/>
            <a:ext cx="236220" cy="27940"/>
          </a:xfrm>
          <a:custGeom>
            <a:avLst/>
            <a:gdLst/>
            <a:ahLst/>
            <a:cxnLst/>
            <a:rect l="l" t="t" r="r" b="b"/>
            <a:pathLst>
              <a:path w="236219" h="27939">
                <a:moveTo>
                  <a:pt x="0" y="27431"/>
                </a:moveTo>
                <a:lnTo>
                  <a:pt x="236219" y="27431"/>
                </a:lnTo>
                <a:lnTo>
                  <a:pt x="236219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537460" y="3221735"/>
            <a:ext cx="236220" cy="117475"/>
          </a:xfrm>
          <a:custGeom>
            <a:avLst/>
            <a:gdLst/>
            <a:ahLst/>
            <a:cxnLst/>
            <a:rect l="l" t="t" r="r" b="b"/>
            <a:pathLst>
              <a:path w="236219" h="117475">
                <a:moveTo>
                  <a:pt x="236219" y="0"/>
                </a:moveTo>
                <a:lnTo>
                  <a:pt x="0" y="0"/>
                </a:lnTo>
                <a:lnTo>
                  <a:pt x="0" y="117347"/>
                </a:lnTo>
                <a:lnTo>
                  <a:pt x="236219" y="117347"/>
                </a:lnTo>
                <a:lnTo>
                  <a:pt x="236219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197351" y="3144011"/>
            <a:ext cx="236220" cy="102235"/>
          </a:xfrm>
          <a:custGeom>
            <a:avLst/>
            <a:gdLst/>
            <a:ahLst/>
            <a:cxnLst/>
            <a:rect l="l" t="t" r="r" b="b"/>
            <a:pathLst>
              <a:path w="236220" h="102235">
                <a:moveTo>
                  <a:pt x="236220" y="0"/>
                </a:moveTo>
                <a:lnTo>
                  <a:pt x="0" y="0"/>
                </a:lnTo>
                <a:lnTo>
                  <a:pt x="0" y="102107"/>
                </a:lnTo>
                <a:lnTo>
                  <a:pt x="236220" y="102107"/>
                </a:lnTo>
                <a:lnTo>
                  <a:pt x="236220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217675" y="3500628"/>
            <a:ext cx="236220" cy="146685"/>
          </a:xfrm>
          <a:custGeom>
            <a:avLst/>
            <a:gdLst/>
            <a:ahLst/>
            <a:cxnLst/>
            <a:rect l="l" t="t" r="r" b="b"/>
            <a:pathLst>
              <a:path w="236219" h="146685">
                <a:moveTo>
                  <a:pt x="236220" y="0"/>
                </a:moveTo>
                <a:lnTo>
                  <a:pt x="0" y="0"/>
                </a:lnTo>
                <a:lnTo>
                  <a:pt x="0" y="146304"/>
                </a:lnTo>
                <a:lnTo>
                  <a:pt x="236220" y="146304"/>
                </a:lnTo>
                <a:lnTo>
                  <a:pt x="23622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208276" y="2378964"/>
            <a:ext cx="236220" cy="1144905"/>
          </a:xfrm>
          <a:custGeom>
            <a:avLst/>
            <a:gdLst/>
            <a:ahLst/>
            <a:cxnLst/>
            <a:rect l="l" t="t" r="r" b="b"/>
            <a:pathLst>
              <a:path w="236219" h="1144904">
                <a:moveTo>
                  <a:pt x="236219" y="0"/>
                </a:moveTo>
                <a:lnTo>
                  <a:pt x="0" y="0"/>
                </a:lnTo>
                <a:lnTo>
                  <a:pt x="0" y="1144524"/>
                </a:lnTo>
                <a:lnTo>
                  <a:pt x="236219" y="1144524"/>
                </a:lnTo>
                <a:lnTo>
                  <a:pt x="236219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197351" y="3058667"/>
            <a:ext cx="236220" cy="85725"/>
          </a:xfrm>
          <a:custGeom>
            <a:avLst/>
            <a:gdLst/>
            <a:ahLst/>
            <a:cxnLst/>
            <a:rect l="l" t="t" r="r" b="b"/>
            <a:pathLst>
              <a:path w="236220" h="85725">
                <a:moveTo>
                  <a:pt x="0" y="85344"/>
                </a:moveTo>
                <a:lnTo>
                  <a:pt x="236220" y="85344"/>
                </a:lnTo>
                <a:lnTo>
                  <a:pt x="236220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548383" y="2097023"/>
            <a:ext cx="234950" cy="353695"/>
          </a:xfrm>
          <a:custGeom>
            <a:avLst/>
            <a:gdLst/>
            <a:ahLst/>
            <a:cxnLst/>
            <a:rect l="l" t="t" r="r" b="b"/>
            <a:pathLst>
              <a:path w="234950" h="353694">
                <a:moveTo>
                  <a:pt x="234696" y="0"/>
                </a:moveTo>
                <a:lnTo>
                  <a:pt x="0" y="0"/>
                </a:lnTo>
                <a:lnTo>
                  <a:pt x="0" y="353568"/>
                </a:lnTo>
                <a:lnTo>
                  <a:pt x="234696" y="353568"/>
                </a:lnTo>
                <a:lnTo>
                  <a:pt x="2346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537460" y="3176016"/>
            <a:ext cx="236220" cy="45720"/>
          </a:xfrm>
          <a:custGeom>
            <a:avLst/>
            <a:gdLst/>
            <a:ahLst/>
            <a:cxnLst/>
            <a:rect l="l" t="t" r="r" b="b"/>
            <a:pathLst>
              <a:path w="236219" h="45719">
                <a:moveTo>
                  <a:pt x="0" y="45720"/>
                </a:moveTo>
                <a:lnTo>
                  <a:pt x="236219" y="45720"/>
                </a:lnTo>
                <a:lnTo>
                  <a:pt x="236219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197351" y="3015995"/>
            <a:ext cx="236220" cy="43180"/>
          </a:xfrm>
          <a:custGeom>
            <a:avLst/>
            <a:gdLst/>
            <a:ahLst/>
            <a:cxnLst/>
            <a:rect l="l" t="t" r="r" b="b"/>
            <a:pathLst>
              <a:path w="236220" h="43180">
                <a:moveTo>
                  <a:pt x="0" y="42672"/>
                </a:moveTo>
                <a:lnTo>
                  <a:pt x="236220" y="42672"/>
                </a:lnTo>
                <a:lnTo>
                  <a:pt x="236220" y="0"/>
                </a:lnTo>
                <a:lnTo>
                  <a:pt x="0" y="0"/>
                </a:lnTo>
                <a:lnTo>
                  <a:pt x="0" y="426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888491" y="2741676"/>
            <a:ext cx="234950" cy="165100"/>
          </a:xfrm>
          <a:custGeom>
            <a:avLst/>
            <a:gdLst/>
            <a:ahLst/>
            <a:cxnLst/>
            <a:rect l="l" t="t" r="r" b="b"/>
            <a:pathLst>
              <a:path w="234950" h="165100">
                <a:moveTo>
                  <a:pt x="234696" y="0"/>
                </a:moveTo>
                <a:lnTo>
                  <a:pt x="0" y="0"/>
                </a:lnTo>
                <a:lnTo>
                  <a:pt x="0" y="164592"/>
                </a:lnTo>
                <a:lnTo>
                  <a:pt x="234696" y="164592"/>
                </a:lnTo>
                <a:lnTo>
                  <a:pt x="234696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537460" y="3170682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10668">
            <a:solidFill>
              <a:srgbClr val="E36C0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197351" y="2974848"/>
            <a:ext cx="236220" cy="41275"/>
          </a:xfrm>
          <a:custGeom>
            <a:avLst/>
            <a:gdLst/>
            <a:ahLst/>
            <a:cxnLst/>
            <a:rect l="l" t="t" r="r" b="b"/>
            <a:pathLst>
              <a:path w="236220" h="41275">
                <a:moveTo>
                  <a:pt x="0" y="41148"/>
                </a:moveTo>
                <a:lnTo>
                  <a:pt x="236220" y="41148"/>
                </a:lnTo>
                <a:lnTo>
                  <a:pt x="236220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888491" y="2639567"/>
            <a:ext cx="234950" cy="102235"/>
          </a:xfrm>
          <a:custGeom>
            <a:avLst/>
            <a:gdLst/>
            <a:ahLst/>
            <a:cxnLst/>
            <a:rect l="l" t="t" r="r" b="b"/>
            <a:pathLst>
              <a:path w="234950" h="102235">
                <a:moveTo>
                  <a:pt x="234696" y="0"/>
                </a:moveTo>
                <a:lnTo>
                  <a:pt x="0" y="0"/>
                </a:lnTo>
                <a:lnTo>
                  <a:pt x="0" y="102107"/>
                </a:lnTo>
                <a:lnTo>
                  <a:pt x="234696" y="102107"/>
                </a:lnTo>
                <a:lnTo>
                  <a:pt x="234696" y="0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217675" y="3470147"/>
            <a:ext cx="236220" cy="30480"/>
          </a:xfrm>
          <a:custGeom>
            <a:avLst/>
            <a:gdLst/>
            <a:ahLst/>
            <a:cxnLst/>
            <a:rect l="l" t="t" r="r" b="b"/>
            <a:pathLst>
              <a:path w="236219" h="30479">
                <a:moveTo>
                  <a:pt x="0" y="30479"/>
                </a:moveTo>
                <a:lnTo>
                  <a:pt x="236220" y="30479"/>
                </a:lnTo>
                <a:lnTo>
                  <a:pt x="23622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548383" y="2043683"/>
            <a:ext cx="234950" cy="53340"/>
          </a:xfrm>
          <a:custGeom>
            <a:avLst/>
            <a:gdLst/>
            <a:ahLst/>
            <a:cxnLst/>
            <a:rect l="l" t="t" r="r" b="b"/>
            <a:pathLst>
              <a:path w="234950" h="53339">
                <a:moveTo>
                  <a:pt x="0" y="53340"/>
                </a:moveTo>
                <a:lnTo>
                  <a:pt x="234696" y="53340"/>
                </a:lnTo>
                <a:lnTo>
                  <a:pt x="234696" y="0"/>
                </a:lnTo>
                <a:lnTo>
                  <a:pt x="0" y="0"/>
                </a:lnTo>
                <a:lnTo>
                  <a:pt x="0" y="53340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208276" y="2330195"/>
            <a:ext cx="236220" cy="48895"/>
          </a:xfrm>
          <a:custGeom>
            <a:avLst/>
            <a:gdLst/>
            <a:ahLst/>
            <a:cxnLst/>
            <a:rect l="l" t="t" r="r" b="b"/>
            <a:pathLst>
              <a:path w="236219" h="48894">
                <a:moveTo>
                  <a:pt x="0" y="48768"/>
                </a:moveTo>
                <a:lnTo>
                  <a:pt x="236219" y="48768"/>
                </a:lnTo>
                <a:lnTo>
                  <a:pt x="236219" y="0"/>
                </a:lnTo>
                <a:lnTo>
                  <a:pt x="0" y="0"/>
                </a:lnTo>
                <a:lnTo>
                  <a:pt x="0" y="48768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537460" y="3145535"/>
            <a:ext cx="236220" cy="20320"/>
          </a:xfrm>
          <a:custGeom>
            <a:avLst/>
            <a:gdLst/>
            <a:ahLst/>
            <a:cxnLst/>
            <a:rect l="l" t="t" r="r" b="b"/>
            <a:pathLst>
              <a:path w="236219" h="20319">
                <a:moveTo>
                  <a:pt x="0" y="19812"/>
                </a:moveTo>
                <a:lnTo>
                  <a:pt x="236219" y="19812"/>
                </a:lnTo>
                <a:lnTo>
                  <a:pt x="236219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197351" y="2935223"/>
            <a:ext cx="236220" cy="40005"/>
          </a:xfrm>
          <a:custGeom>
            <a:avLst/>
            <a:gdLst/>
            <a:ahLst/>
            <a:cxnLst/>
            <a:rect l="l" t="t" r="r" b="b"/>
            <a:pathLst>
              <a:path w="236220" h="40005">
                <a:moveTo>
                  <a:pt x="0" y="39624"/>
                </a:moveTo>
                <a:lnTo>
                  <a:pt x="236220" y="39624"/>
                </a:lnTo>
                <a:lnTo>
                  <a:pt x="236220" y="0"/>
                </a:lnTo>
                <a:lnTo>
                  <a:pt x="0" y="0"/>
                </a:lnTo>
                <a:lnTo>
                  <a:pt x="0" y="39624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217675" y="2929127"/>
            <a:ext cx="236220" cy="541020"/>
          </a:xfrm>
          <a:custGeom>
            <a:avLst/>
            <a:gdLst/>
            <a:ahLst/>
            <a:cxnLst/>
            <a:rect l="l" t="t" r="r" b="b"/>
            <a:pathLst>
              <a:path w="236219" h="541020">
                <a:moveTo>
                  <a:pt x="236220" y="0"/>
                </a:moveTo>
                <a:lnTo>
                  <a:pt x="0" y="0"/>
                </a:lnTo>
                <a:lnTo>
                  <a:pt x="0" y="541020"/>
                </a:lnTo>
                <a:lnTo>
                  <a:pt x="236220" y="541020"/>
                </a:lnTo>
                <a:lnTo>
                  <a:pt x="236220" y="0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197351" y="2900172"/>
            <a:ext cx="236220" cy="35560"/>
          </a:xfrm>
          <a:custGeom>
            <a:avLst/>
            <a:gdLst/>
            <a:ahLst/>
            <a:cxnLst/>
            <a:rect l="l" t="t" r="r" b="b"/>
            <a:pathLst>
              <a:path w="236220" h="35560">
                <a:moveTo>
                  <a:pt x="0" y="35051"/>
                </a:moveTo>
                <a:lnTo>
                  <a:pt x="236220" y="35051"/>
                </a:lnTo>
                <a:lnTo>
                  <a:pt x="236220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888491" y="1164336"/>
            <a:ext cx="234950" cy="1475740"/>
          </a:xfrm>
          <a:custGeom>
            <a:avLst/>
            <a:gdLst/>
            <a:ahLst/>
            <a:cxnLst/>
            <a:rect l="l" t="t" r="r" b="b"/>
            <a:pathLst>
              <a:path w="234950" h="1475739">
                <a:moveTo>
                  <a:pt x="234696" y="0"/>
                </a:moveTo>
                <a:lnTo>
                  <a:pt x="0" y="0"/>
                </a:lnTo>
                <a:lnTo>
                  <a:pt x="0" y="1475232"/>
                </a:lnTo>
                <a:lnTo>
                  <a:pt x="234696" y="1475232"/>
                </a:lnTo>
                <a:lnTo>
                  <a:pt x="234696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217675" y="1164336"/>
            <a:ext cx="236220" cy="1765300"/>
          </a:xfrm>
          <a:custGeom>
            <a:avLst/>
            <a:gdLst/>
            <a:ahLst/>
            <a:cxnLst/>
            <a:rect l="l" t="t" r="r" b="b"/>
            <a:pathLst>
              <a:path w="236219" h="1765300">
                <a:moveTo>
                  <a:pt x="236220" y="0"/>
                </a:moveTo>
                <a:lnTo>
                  <a:pt x="0" y="0"/>
                </a:lnTo>
                <a:lnTo>
                  <a:pt x="0" y="1764791"/>
                </a:lnTo>
                <a:lnTo>
                  <a:pt x="236220" y="1764791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548383" y="1164336"/>
            <a:ext cx="234950" cy="879475"/>
          </a:xfrm>
          <a:custGeom>
            <a:avLst/>
            <a:gdLst/>
            <a:ahLst/>
            <a:cxnLst/>
            <a:rect l="l" t="t" r="r" b="b"/>
            <a:pathLst>
              <a:path w="234950" h="879475">
                <a:moveTo>
                  <a:pt x="234696" y="0"/>
                </a:moveTo>
                <a:lnTo>
                  <a:pt x="0" y="0"/>
                </a:lnTo>
                <a:lnTo>
                  <a:pt x="0" y="879347"/>
                </a:lnTo>
                <a:lnTo>
                  <a:pt x="234696" y="879347"/>
                </a:lnTo>
                <a:lnTo>
                  <a:pt x="234696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877567" y="1164336"/>
            <a:ext cx="236220" cy="1960245"/>
          </a:xfrm>
          <a:custGeom>
            <a:avLst/>
            <a:gdLst/>
            <a:ahLst/>
            <a:cxnLst/>
            <a:rect l="l" t="t" r="r" b="b"/>
            <a:pathLst>
              <a:path w="236219" h="1960245">
                <a:moveTo>
                  <a:pt x="236219" y="0"/>
                </a:moveTo>
                <a:lnTo>
                  <a:pt x="0" y="0"/>
                </a:lnTo>
                <a:lnTo>
                  <a:pt x="0" y="1959864"/>
                </a:lnTo>
                <a:lnTo>
                  <a:pt x="236219" y="1959864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208276" y="1164336"/>
            <a:ext cx="236220" cy="1165860"/>
          </a:xfrm>
          <a:custGeom>
            <a:avLst/>
            <a:gdLst/>
            <a:ahLst/>
            <a:cxnLst/>
            <a:rect l="l" t="t" r="r" b="b"/>
            <a:pathLst>
              <a:path w="236219" h="1165860">
                <a:moveTo>
                  <a:pt x="236219" y="0"/>
                </a:moveTo>
                <a:lnTo>
                  <a:pt x="0" y="0"/>
                </a:lnTo>
                <a:lnTo>
                  <a:pt x="0" y="1165859"/>
                </a:lnTo>
                <a:lnTo>
                  <a:pt x="236219" y="1165859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37460" y="1164336"/>
            <a:ext cx="236220" cy="1981200"/>
          </a:xfrm>
          <a:custGeom>
            <a:avLst/>
            <a:gdLst/>
            <a:ahLst/>
            <a:cxnLst/>
            <a:rect l="l" t="t" r="r" b="b"/>
            <a:pathLst>
              <a:path w="236219" h="1981200">
                <a:moveTo>
                  <a:pt x="236219" y="0"/>
                </a:moveTo>
                <a:lnTo>
                  <a:pt x="0" y="0"/>
                </a:lnTo>
                <a:lnTo>
                  <a:pt x="0" y="1981200"/>
                </a:lnTo>
                <a:lnTo>
                  <a:pt x="236219" y="1981200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197351" y="1164336"/>
            <a:ext cx="236220" cy="1736089"/>
          </a:xfrm>
          <a:custGeom>
            <a:avLst/>
            <a:gdLst/>
            <a:ahLst/>
            <a:cxnLst/>
            <a:rect l="l" t="t" r="r" b="b"/>
            <a:pathLst>
              <a:path w="236220" h="1736089">
                <a:moveTo>
                  <a:pt x="236220" y="0"/>
                </a:moveTo>
                <a:lnTo>
                  <a:pt x="0" y="0"/>
                </a:lnTo>
                <a:lnTo>
                  <a:pt x="0" y="1735836"/>
                </a:lnTo>
                <a:lnTo>
                  <a:pt x="236220" y="1735836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841247" y="1164336"/>
            <a:ext cx="0" cy="2783205"/>
          </a:xfrm>
          <a:custGeom>
            <a:avLst/>
            <a:gdLst/>
            <a:ahLst/>
            <a:cxnLst/>
            <a:rect l="l" t="t" r="r" b="b"/>
            <a:pathLst>
              <a:path w="0" h="2783204">
                <a:moveTo>
                  <a:pt x="0" y="278282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809244" y="3947159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809244" y="366826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809244" y="3390900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809244" y="311200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809244" y="2833116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809244" y="255574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809244" y="227685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809244" y="199948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809244" y="172059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809244" y="144322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809244" y="1164336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841247" y="3947159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841247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170432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501139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830323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161032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490216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820923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151632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480815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 txBox="1"/>
          <p:nvPr/>
        </p:nvSpPr>
        <p:spPr>
          <a:xfrm>
            <a:off x="904443" y="369950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564386" y="370217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2250439" y="381071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2580513" y="377078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4443" y="339102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564386" y="334924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1920367" y="3683687"/>
            <a:ext cx="150495" cy="28956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800" spc="-95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2250439" y="372262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904443" y="310692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564386" y="285064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250439" y="364401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580513" y="3434943"/>
            <a:ext cx="150495" cy="30035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240785" y="3333343"/>
            <a:ext cx="150495" cy="57975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930351" y="291122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894458" y="3337788"/>
            <a:ext cx="202565" cy="381635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44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250439" y="353390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2580513" y="3329685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240785" y="323672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260475" y="3623309"/>
            <a:ext cx="150495" cy="342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44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765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775"/>
              </a:lnSpc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10416" sz="1200" spc="-67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20833" sz="1200" spc="-6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715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dirty="0" baseline="-10416" sz="1200" spc="-209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baseline="-10416" sz="120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1590294" y="2352395"/>
            <a:ext cx="150495" cy="30734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930351" y="2743962"/>
            <a:ext cx="150495" cy="2305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05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05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590294" y="201752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930351" y="2610358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260475" y="340563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6944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930351" y="2559558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1234541" y="312000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2250439" y="225044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13888" sz="1200" spc="-67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baseline="-27777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1864867" y="3044698"/>
            <a:ext cx="2616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" strike="sngStrike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30" strike="sngStrike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90" strike="sngStrike">
                <a:solidFill>
                  <a:srgbClr val="FFFFFF"/>
                </a:solidFill>
                <a:latin typeface="Arial"/>
                <a:cs typeface="Arial"/>
              </a:rPr>
              <a:t>0%</a:t>
            </a:r>
            <a:r>
              <a:rPr dirty="0" sz="800" spc="-5" strike="sngStrike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2580513" y="3075254"/>
            <a:ext cx="15049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6944" sz="1200" spc="-675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6944" sz="1200" spc="-67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6944" sz="1200" spc="-1072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240785" y="2837434"/>
            <a:ext cx="150495" cy="226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85"/>
              </a:lnSpc>
              <a:spcBef>
                <a:spcPts val="100"/>
              </a:spcBef>
            </a:pPr>
            <a:r>
              <a:rPr dirty="0" sz="800" spc="-4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785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904443" y="1821942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53%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1234541" y="1967230"/>
            <a:ext cx="5060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8300" algn="l"/>
              </a:tabLst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63%</a:t>
            </a: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baseline="3472" sz="1200" spc="-675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13888" sz="1200" spc="-6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baseline="3472" sz="1200" spc="-209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1564386" y="1524126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32%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894458" y="206451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70%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2224532" y="1667382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2554604" y="207518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71%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214877" y="195199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610006" y="3861003"/>
            <a:ext cx="15049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558495" y="3582746"/>
            <a:ext cx="20256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8495" y="330504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20%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558495" y="3026791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30%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558495" y="274853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40%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58495" y="247015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50%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58495" y="2191893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60%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58495" y="191363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70%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58495" y="1635379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80%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58495" y="1357121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90%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06983" y="1078738"/>
            <a:ext cx="25272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40">
                <a:solidFill>
                  <a:srgbClr val="7E7E7E"/>
                </a:solidFill>
                <a:latin typeface="Arial"/>
                <a:cs typeface="Arial"/>
              </a:rPr>
              <a:t>10</a:t>
            </a: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958240" y="3992948"/>
            <a:ext cx="114300" cy="20827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ев</a:t>
            </a:r>
            <a:endParaRPr sz="70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1288288" y="3991743"/>
            <a:ext cx="114300" cy="2660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непр</a:t>
            </a:r>
            <a:endParaRPr sz="70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1618106" y="3992289"/>
            <a:ext cx="114300" cy="2520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1948179" y="3992241"/>
            <a:ext cx="114300" cy="295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70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2278379" y="3992396"/>
            <a:ext cx="114300" cy="3314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Ха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2608452" y="3993584"/>
            <a:ext cx="114300" cy="2889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70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3268598" y="3993411"/>
            <a:ext cx="114300" cy="3390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на</a:t>
            </a:r>
            <a:endParaRPr sz="700">
              <a:latin typeface="Arial"/>
              <a:cs typeface="Arial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3605784" y="111404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 txBox="1"/>
          <p:nvPr/>
        </p:nvSpPr>
        <p:spPr>
          <a:xfrm>
            <a:off x="3673221" y="1056513"/>
            <a:ext cx="3549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80">
                <a:solidFill>
                  <a:srgbClr val="7E7E7E"/>
                </a:solidFill>
                <a:latin typeface="Arial"/>
                <a:cs typeface="Arial"/>
              </a:rPr>
              <a:t>П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800" spc="-20">
                <a:solidFill>
                  <a:srgbClr val="7E7E7E"/>
                </a:solidFill>
                <a:latin typeface="Arial"/>
                <a:cs typeface="Arial"/>
              </a:rPr>
              <a:t>ЙМ</a:t>
            </a:r>
            <a:endParaRPr sz="800">
              <a:latin typeface="Arial"/>
              <a:cs typeface="Arial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3605784" y="1395983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4">
                <a:moveTo>
                  <a:pt x="0" y="54863"/>
                </a:moveTo>
                <a:lnTo>
                  <a:pt x="56387" y="54863"/>
                </a:lnTo>
                <a:lnTo>
                  <a:pt x="56387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 txBox="1"/>
          <p:nvPr/>
        </p:nvSpPr>
        <p:spPr>
          <a:xfrm>
            <a:off x="3673221" y="1337563"/>
            <a:ext cx="86486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BIGBOARD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UKRAINE</a:t>
            </a:r>
            <a:endParaRPr sz="800">
              <a:latin typeface="Arial"/>
              <a:cs typeface="Arial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3605784" y="167640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 txBox="1"/>
          <p:nvPr/>
        </p:nvSpPr>
        <p:spPr>
          <a:xfrm>
            <a:off x="3673221" y="1618233"/>
            <a:ext cx="90995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OCTAGON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3605784" y="195681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 txBox="1"/>
          <p:nvPr/>
        </p:nvSpPr>
        <p:spPr>
          <a:xfrm>
            <a:off x="3673221" y="1899285"/>
            <a:ext cx="217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РТМ</a:t>
            </a:r>
            <a:endParaRPr sz="800">
              <a:latin typeface="Arial"/>
              <a:cs typeface="Arial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3605784" y="2237232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 txBox="1"/>
          <p:nvPr/>
        </p:nvSpPr>
        <p:spPr>
          <a:xfrm>
            <a:off x="3673221" y="2180082"/>
            <a:ext cx="3911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ИР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800">
              <a:latin typeface="Arial"/>
              <a:cs typeface="Arial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3605784" y="2519172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4">
                <a:moveTo>
                  <a:pt x="0" y="54863"/>
                </a:moveTo>
                <a:lnTo>
                  <a:pt x="56387" y="54863"/>
                </a:lnTo>
                <a:lnTo>
                  <a:pt x="56387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 txBox="1"/>
          <p:nvPr/>
        </p:nvSpPr>
        <p:spPr>
          <a:xfrm>
            <a:off x="3673221" y="2460752"/>
            <a:ext cx="5702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MEGAPOLIS+</a:t>
            </a:r>
            <a:endParaRPr sz="800">
              <a:latin typeface="Arial"/>
              <a:cs typeface="Arial"/>
            </a:endParaRPr>
          </a:p>
        </p:txBody>
      </p:sp>
      <p:sp>
        <p:nvSpPr>
          <p:cNvPr id="223" name="object 223"/>
          <p:cNvSpPr/>
          <p:nvPr/>
        </p:nvSpPr>
        <p:spPr>
          <a:xfrm>
            <a:off x="3605784" y="2799588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4">
                <a:moveTo>
                  <a:pt x="0" y="54863"/>
                </a:moveTo>
                <a:lnTo>
                  <a:pt x="56387" y="54863"/>
                </a:lnTo>
                <a:lnTo>
                  <a:pt x="56387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3605784" y="308000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 txBox="1"/>
          <p:nvPr/>
        </p:nvSpPr>
        <p:spPr>
          <a:xfrm>
            <a:off x="3673221" y="2741802"/>
            <a:ext cx="662940" cy="42862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8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НАША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СПРАВА  </a:t>
            </a:r>
            <a:r>
              <a:rPr dirty="0" sz="800" spc="-85">
                <a:solidFill>
                  <a:srgbClr val="7E7E7E"/>
                </a:solidFill>
                <a:latin typeface="Arial"/>
                <a:cs typeface="Arial"/>
              </a:rPr>
              <a:t>АУТДОР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800" spc="-125">
                <a:solidFill>
                  <a:srgbClr val="7E7E7E"/>
                </a:solidFill>
                <a:latin typeface="Arial"/>
                <a:cs typeface="Arial"/>
              </a:rPr>
              <a:t>SV</a:t>
            </a: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226" name="object 226"/>
          <p:cNvSpPr/>
          <p:nvPr/>
        </p:nvSpPr>
        <p:spPr>
          <a:xfrm>
            <a:off x="3605784" y="336042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 txBox="1"/>
          <p:nvPr/>
        </p:nvSpPr>
        <p:spPr>
          <a:xfrm>
            <a:off x="3673221" y="3303523"/>
            <a:ext cx="89344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PEREKHID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3605784" y="364083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 txBox="1"/>
          <p:nvPr/>
        </p:nvSpPr>
        <p:spPr>
          <a:xfrm>
            <a:off x="3673221" y="3584194"/>
            <a:ext cx="4914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БИО-ФОРС</a:t>
            </a:r>
            <a:endParaRPr sz="800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3605784" y="3922776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5">
                <a:moveTo>
                  <a:pt x="0" y="54864"/>
                </a:moveTo>
                <a:lnTo>
                  <a:pt x="56387" y="54864"/>
                </a:lnTo>
                <a:lnTo>
                  <a:pt x="56387" y="0"/>
                </a:lnTo>
                <a:lnTo>
                  <a:pt x="0" y="0"/>
                </a:lnTo>
                <a:lnTo>
                  <a:pt x="0" y="5486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/>
          <p:nvPr/>
        </p:nvSpPr>
        <p:spPr>
          <a:xfrm>
            <a:off x="3673221" y="3864965"/>
            <a:ext cx="3308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800" spc="-15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800" spc="-2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80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1766697" y="819403"/>
            <a:ext cx="9893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Ко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ли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чест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7828788" y="364693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7168895" y="3646932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6839711" y="3646932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6509004" y="3646932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6179820" y="3646932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5849111" y="364693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5518403" y="364693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5236464" y="364693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7828788" y="33695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7168895" y="3369564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6839711" y="33695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6509004" y="33695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6179820" y="33695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5849111" y="33695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5518403" y="33695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5236464" y="33695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7828788" y="309067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6839711" y="3090672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6509004" y="3090672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6179820" y="3090672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5849111" y="309067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5518403" y="3090672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5236464" y="3090672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7168895" y="2813304"/>
            <a:ext cx="707390" cy="0"/>
          </a:xfrm>
          <a:custGeom>
            <a:avLst/>
            <a:gdLst/>
            <a:ahLst/>
            <a:cxnLst/>
            <a:rect l="l" t="t" r="r" b="b"/>
            <a:pathLst>
              <a:path w="707390" h="0">
                <a:moveTo>
                  <a:pt x="0" y="0"/>
                </a:moveTo>
                <a:lnTo>
                  <a:pt x="7071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6839711" y="281330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6509004" y="28133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6179820" y="281330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5849111" y="28133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5518403" y="28133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5236464" y="28133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7828788" y="253441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7168895" y="2534411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6839711" y="25344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6509004" y="25344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6179820" y="25344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5849111" y="25344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5518403" y="25344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5236464" y="253441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7828788" y="22570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7168895" y="2257044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6509004" y="2257044"/>
            <a:ext cx="424180" cy="0"/>
          </a:xfrm>
          <a:custGeom>
            <a:avLst/>
            <a:gdLst/>
            <a:ahLst/>
            <a:cxnLst/>
            <a:rect l="l" t="t" r="r" b="b"/>
            <a:pathLst>
              <a:path w="424179" h="0">
                <a:moveTo>
                  <a:pt x="0" y="0"/>
                </a:moveTo>
                <a:lnTo>
                  <a:pt x="4236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6179820" y="225704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5849111" y="22570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5518403" y="22570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5236464" y="22570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7828788" y="19781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7168895" y="1978151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6839711" y="197815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6509004" y="1978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6179820" y="197815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5849111" y="1978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5518403" y="1978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5236464" y="19781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7828788" y="170078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7168895" y="1700783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6839711" y="1700783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6509004" y="17007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6179820" y="1700783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5849111" y="17007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5518403" y="17007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5236464" y="170078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7828788" y="142189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7168895" y="1421891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6839711" y="142189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6509004" y="1421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6179820" y="142189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5849111" y="1421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5518403" y="1421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5236464" y="142189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5236464" y="1144524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5283708" y="3608832"/>
            <a:ext cx="234950" cy="317500"/>
          </a:xfrm>
          <a:custGeom>
            <a:avLst/>
            <a:gdLst/>
            <a:ahLst/>
            <a:cxnLst/>
            <a:rect l="l" t="t" r="r" b="b"/>
            <a:pathLst>
              <a:path w="234950" h="317500">
                <a:moveTo>
                  <a:pt x="234695" y="0"/>
                </a:moveTo>
                <a:lnTo>
                  <a:pt x="0" y="0"/>
                </a:lnTo>
                <a:lnTo>
                  <a:pt x="0" y="316992"/>
                </a:lnTo>
                <a:lnTo>
                  <a:pt x="234695" y="316992"/>
                </a:lnTo>
                <a:lnTo>
                  <a:pt x="23469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5612891" y="3912108"/>
            <a:ext cx="236220" cy="13970"/>
          </a:xfrm>
          <a:custGeom>
            <a:avLst/>
            <a:gdLst/>
            <a:ahLst/>
            <a:cxnLst/>
            <a:rect l="l" t="t" r="r" b="b"/>
            <a:pathLst>
              <a:path w="236220" h="13970">
                <a:moveTo>
                  <a:pt x="0" y="13715"/>
                </a:moveTo>
                <a:lnTo>
                  <a:pt x="236220" y="13715"/>
                </a:lnTo>
                <a:lnTo>
                  <a:pt x="236220" y="0"/>
                </a:lnTo>
                <a:lnTo>
                  <a:pt x="0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5943600" y="3488435"/>
            <a:ext cx="236220" cy="437515"/>
          </a:xfrm>
          <a:custGeom>
            <a:avLst/>
            <a:gdLst/>
            <a:ahLst/>
            <a:cxnLst/>
            <a:rect l="l" t="t" r="r" b="b"/>
            <a:pathLst>
              <a:path w="236220" h="437514">
                <a:moveTo>
                  <a:pt x="236220" y="0"/>
                </a:moveTo>
                <a:lnTo>
                  <a:pt x="0" y="0"/>
                </a:lnTo>
                <a:lnTo>
                  <a:pt x="0" y="437388"/>
                </a:lnTo>
                <a:lnTo>
                  <a:pt x="236220" y="437388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6272784" y="3721608"/>
            <a:ext cx="236220" cy="204470"/>
          </a:xfrm>
          <a:custGeom>
            <a:avLst/>
            <a:gdLst/>
            <a:ahLst/>
            <a:cxnLst/>
            <a:rect l="l" t="t" r="r" b="b"/>
            <a:pathLst>
              <a:path w="236220" h="204470">
                <a:moveTo>
                  <a:pt x="236219" y="0"/>
                </a:moveTo>
                <a:lnTo>
                  <a:pt x="0" y="0"/>
                </a:lnTo>
                <a:lnTo>
                  <a:pt x="0" y="204215"/>
                </a:lnTo>
                <a:lnTo>
                  <a:pt x="236219" y="204215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6603492" y="3860291"/>
            <a:ext cx="236220" cy="66040"/>
          </a:xfrm>
          <a:custGeom>
            <a:avLst/>
            <a:gdLst/>
            <a:ahLst/>
            <a:cxnLst/>
            <a:rect l="l" t="t" r="r" b="b"/>
            <a:pathLst>
              <a:path w="236220" h="66039">
                <a:moveTo>
                  <a:pt x="0" y="65532"/>
                </a:moveTo>
                <a:lnTo>
                  <a:pt x="236219" y="65532"/>
                </a:lnTo>
                <a:lnTo>
                  <a:pt x="236219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6932676" y="3721608"/>
            <a:ext cx="236220" cy="204470"/>
          </a:xfrm>
          <a:custGeom>
            <a:avLst/>
            <a:gdLst/>
            <a:ahLst/>
            <a:cxnLst/>
            <a:rect l="l" t="t" r="r" b="b"/>
            <a:pathLst>
              <a:path w="236220" h="204470">
                <a:moveTo>
                  <a:pt x="236220" y="0"/>
                </a:moveTo>
                <a:lnTo>
                  <a:pt x="0" y="0"/>
                </a:lnTo>
                <a:lnTo>
                  <a:pt x="0" y="204215"/>
                </a:lnTo>
                <a:lnTo>
                  <a:pt x="236220" y="204215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7594092" y="3686555"/>
            <a:ext cx="234950" cy="239395"/>
          </a:xfrm>
          <a:custGeom>
            <a:avLst/>
            <a:gdLst/>
            <a:ahLst/>
            <a:cxnLst/>
            <a:rect l="l" t="t" r="r" b="b"/>
            <a:pathLst>
              <a:path w="234950" h="239395">
                <a:moveTo>
                  <a:pt x="234696" y="0"/>
                </a:moveTo>
                <a:lnTo>
                  <a:pt x="0" y="0"/>
                </a:lnTo>
                <a:lnTo>
                  <a:pt x="0" y="239268"/>
                </a:lnTo>
                <a:lnTo>
                  <a:pt x="234696" y="239268"/>
                </a:lnTo>
                <a:lnTo>
                  <a:pt x="23469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5283708" y="3278123"/>
            <a:ext cx="234950" cy="330835"/>
          </a:xfrm>
          <a:custGeom>
            <a:avLst/>
            <a:gdLst/>
            <a:ahLst/>
            <a:cxnLst/>
            <a:rect l="l" t="t" r="r" b="b"/>
            <a:pathLst>
              <a:path w="234950" h="330835">
                <a:moveTo>
                  <a:pt x="234695" y="0"/>
                </a:moveTo>
                <a:lnTo>
                  <a:pt x="0" y="0"/>
                </a:lnTo>
                <a:lnTo>
                  <a:pt x="0" y="330707"/>
                </a:lnTo>
                <a:lnTo>
                  <a:pt x="234695" y="330707"/>
                </a:lnTo>
                <a:lnTo>
                  <a:pt x="23469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5612891" y="3895344"/>
            <a:ext cx="236220" cy="17145"/>
          </a:xfrm>
          <a:custGeom>
            <a:avLst/>
            <a:gdLst/>
            <a:ahLst/>
            <a:cxnLst/>
            <a:rect l="l" t="t" r="r" b="b"/>
            <a:pathLst>
              <a:path w="236220" h="17145">
                <a:moveTo>
                  <a:pt x="0" y="16763"/>
                </a:moveTo>
                <a:lnTo>
                  <a:pt x="236220" y="16763"/>
                </a:lnTo>
                <a:lnTo>
                  <a:pt x="236220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5943600" y="3160776"/>
            <a:ext cx="236220" cy="327660"/>
          </a:xfrm>
          <a:custGeom>
            <a:avLst/>
            <a:gdLst/>
            <a:ahLst/>
            <a:cxnLst/>
            <a:rect l="l" t="t" r="r" b="b"/>
            <a:pathLst>
              <a:path w="236220" h="327660">
                <a:moveTo>
                  <a:pt x="236220" y="0"/>
                </a:moveTo>
                <a:lnTo>
                  <a:pt x="0" y="0"/>
                </a:lnTo>
                <a:lnTo>
                  <a:pt x="0" y="327660"/>
                </a:lnTo>
                <a:lnTo>
                  <a:pt x="236220" y="327660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6272784" y="3636264"/>
            <a:ext cx="236220" cy="85725"/>
          </a:xfrm>
          <a:custGeom>
            <a:avLst/>
            <a:gdLst/>
            <a:ahLst/>
            <a:cxnLst/>
            <a:rect l="l" t="t" r="r" b="b"/>
            <a:pathLst>
              <a:path w="236220" h="85725">
                <a:moveTo>
                  <a:pt x="0" y="85344"/>
                </a:moveTo>
                <a:lnTo>
                  <a:pt x="236219" y="85344"/>
                </a:lnTo>
                <a:lnTo>
                  <a:pt x="236219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6603492" y="3762755"/>
            <a:ext cx="236220" cy="97790"/>
          </a:xfrm>
          <a:custGeom>
            <a:avLst/>
            <a:gdLst/>
            <a:ahLst/>
            <a:cxnLst/>
            <a:rect l="l" t="t" r="r" b="b"/>
            <a:pathLst>
              <a:path w="236220" h="97789">
                <a:moveTo>
                  <a:pt x="236219" y="0"/>
                </a:moveTo>
                <a:lnTo>
                  <a:pt x="0" y="0"/>
                </a:lnTo>
                <a:lnTo>
                  <a:pt x="0" y="97536"/>
                </a:lnTo>
                <a:lnTo>
                  <a:pt x="236219" y="97536"/>
                </a:lnTo>
                <a:lnTo>
                  <a:pt x="236219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6932676" y="3528059"/>
            <a:ext cx="236220" cy="193675"/>
          </a:xfrm>
          <a:custGeom>
            <a:avLst/>
            <a:gdLst/>
            <a:ahLst/>
            <a:cxnLst/>
            <a:rect l="l" t="t" r="r" b="b"/>
            <a:pathLst>
              <a:path w="236220" h="193675">
                <a:moveTo>
                  <a:pt x="236220" y="0"/>
                </a:moveTo>
                <a:lnTo>
                  <a:pt x="0" y="0"/>
                </a:lnTo>
                <a:lnTo>
                  <a:pt x="0" y="193547"/>
                </a:lnTo>
                <a:lnTo>
                  <a:pt x="236220" y="193547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7594092" y="3464052"/>
            <a:ext cx="234950" cy="222885"/>
          </a:xfrm>
          <a:custGeom>
            <a:avLst/>
            <a:gdLst/>
            <a:ahLst/>
            <a:cxnLst/>
            <a:rect l="l" t="t" r="r" b="b"/>
            <a:pathLst>
              <a:path w="234950" h="222885">
                <a:moveTo>
                  <a:pt x="234696" y="0"/>
                </a:moveTo>
                <a:lnTo>
                  <a:pt x="0" y="0"/>
                </a:lnTo>
                <a:lnTo>
                  <a:pt x="0" y="222504"/>
                </a:lnTo>
                <a:lnTo>
                  <a:pt x="234696" y="222504"/>
                </a:lnTo>
                <a:lnTo>
                  <a:pt x="23469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5283708" y="3028188"/>
            <a:ext cx="234950" cy="250190"/>
          </a:xfrm>
          <a:custGeom>
            <a:avLst/>
            <a:gdLst/>
            <a:ahLst/>
            <a:cxnLst/>
            <a:rect l="l" t="t" r="r" b="b"/>
            <a:pathLst>
              <a:path w="234950" h="250189">
                <a:moveTo>
                  <a:pt x="234695" y="0"/>
                </a:moveTo>
                <a:lnTo>
                  <a:pt x="0" y="0"/>
                </a:lnTo>
                <a:lnTo>
                  <a:pt x="0" y="249936"/>
                </a:lnTo>
                <a:lnTo>
                  <a:pt x="234695" y="249936"/>
                </a:lnTo>
                <a:lnTo>
                  <a:pt x="234695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5612891" y="3877055"/>
            <a:ext cx="236220" cy="18415"/>
          </a:xfrm>
          <a:custGeom>
            <a:avLst/>
            <a:gdLst/>
            <a:ahLst/>
            <a:cxnLst/>
            <a:rect l="l" t="t" r="r" b="b"/>
            <a:pathLst>
              <a:path w="236220" h="18414">
                <a:moveTo>
                  <a:pt x="0" y="18288"/>
                </a:moveTo>
                <a:lnTo>
                  <a:pt x="236220" y="18288"/>
                </a:lnTo>
                <a:lnTo>
                  <a:pt x="236220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5943600" y="2538983"/>
            <a:ext cx="236220" cy="622300"/>
          </a:xfrm>
          <a:custGeom>
            <a:avLst/>
            <a:gdLst/>
            <a:ahLst/>
            <a:cxnLst/>
            <a:rect l="l" t="t" r="r" b="b"/>
            <a:pathLst>
              <a:path w="236220" h="622300">
                <a:moveTo>
                  <a:pt x="236220" y="0"/>
                </a:moveTo>
                <a:lnTo>
                  <a:pt x="0" y="0"/>
                </a:lnTo>
                <a:lnTo>
                  <a:pt x="0" y="621792"/>
                </a:lnTo>
                <a:lnTo>
                  <a:pt x="236220" y="621792"/>
                </a:lnTo>
                <a:lnTo>
                  <a:pt x="236220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6272784" y="3566159"/>
            <a:ext cx="236220" cy="70485"/>
          </a:xfrm>
          <a:custGeom>
            <a:avLst/>
            <a:gdLst/>
            <a:ahLst/>
            <a:cxnLst/>
            <a:rect l="l" t="t" r="r" b="b"/>
            <a:pathLst>
              <a:path w="236220" h="70485">
                <a:moveTo>
                  <a:pt x="0" y="70103"/>
                </a:moveTo>
                <a:lnTo>
                  <a:pt x="236219" y="70103"/>
                </a:lnTo>
                <a:lnTo>
                  <a:pt x="236219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6603492" y="3680459"/>
            <a:ext cx="236220" cy="82550"/>
          </a:xfrm>
          <a:custGeom>
            <a:avLst/>
            <a:gdLst/>
            <a:ahLst/>
            <a:cxnLst/>
            <a:rect l="l" t="t" r="r" b="b"/>
            <a:pathLst>
              <a:path w="236220" h="82550">
                <a:moveTo>
                  <a:pt x="0" y="82296"/>
                </a:moveTo>
                <a:lnTo>
                  <a:pt x="236219" y="82296"/>
                </a:lnTo>
                <a:lnTo>
                  <a:pt x="236219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6932676" y="3429000"/>
            <a:ext cx="236220" cy="99060"/>
          </a:xfrm>
          <a:custGeom>
            <a:avLst/>
            <a:gdLst/>
            <a:ahLst/>
            <a:cxnLst/>
            <a:rect l="l" t="t" r="r" b="b"/>
            <a:pathLst>
              <a:path w="236220" h="99060">
                <a:moveTo>
                  <a:pt x="236220" y="0"/>
                </a:moveTo>
                <a:lnTo>
                  <a:pt x="0" y="0"/>
                </a:lnTo>
                <a:lnTo>
                  <a:pt x="0" y="99059"/>
                </a:lnTo>
                <a:lnTo>
                  <a:pt x="236220" y="99059"/>
                </a:lnTo>
                <a:lnTo>
                  <a:pt x="236220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7594092" y="3290315"/>
            <a:ext cx="234950" cy="173990"/>
          </a:xfrm>
          <a:custGeom>
            <a:avLst/>
            <a:gdLst/>
            <a:ahLst/>
            <a:cxnLst/>
            <a:rect l="l" t="t" r="r" b="b"/>
            <a:pathLst>
              <a:path w="234950" h="173989">
                <a:moveTo>
                  <a:pt x="234696" y="0"/>
                </a:moveTo>
                <a:lnTo>
                  <a:pt x="0" y="0"/>
                </a:lnTo>
                <a:lnTo>
                  <a:pt x="0" y="173735"/>
                </a:lnTo>
                <a:lnTo>
                  <a:pt x="234696" y="173735"/>
                </a:lnTo>
                <a:lnTo>
                  <a:pt x="2346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5283708" y="2929127"/>
            <a:ext cx="234950" cy="99060"/>
          </a:xfrm>
          <a:custGeom>
            <a:avLst/>
            <a:gdLst/>
            <a:ahLst/>
            <a:cxnLst/>
            <a:rect l="l" t="t" r="r" b="b"/>
            <a:pathLst>
              <a:path w="234950" h="99060">
                <a:moveTo>
                  <a:pt x="234695" y="0"/>
                </a:moveTo>
                <a:lnTo>
                  <a:pt x="0" y="0"/>
                </a:lnTo>
                <a:lnTo>
                  <a:pt x="0" y="99060"/>
                </a:lnTo>
                <a:lnTo>
                  <a:pt x="234695" y="99060"/>
                </a:lnTo>
                <a:lnTo>
                  <a:pt x="234695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5612891" y="3758184"/>
            <a:ext cx="236220" cy="119380"/>
          </a:xfrm>
          <a:custGeom>
            <a:avLst/>
            <a:gdLst/>
            <a:ahLst/>
            <a:cxnLst/>
            <a:rect l="l" t="t" r="r" b="b"/>
            <a:pathLst>
              <a:path w="236220" h="119379">
                <a:moveTo>
                  <a:pt x="236220" y="0"/>
                </a:moveTo>
                <a:lnTo>
                  <a:pt x="0" y="0"/>
                </a:lnTo>
                <a:lnTo>
                  <a:pt x="0" y="118871"/>
                </a:lnTo>
                <a:lnTo>
                  <a:pt x="236220" y="118871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5943600" y="2487167"/>
            <a:ext cx="236220" cy="52069"/>
          </a:xfrm>
          <a:custGeom>
            <a:avLst/>
            <a:gdLst/>
            <a:ahLst/>
            <a:cxnLst/>
            <a:rect l="l" t="t" r="r" b="b"/>
            <a:pathLst>
              <a:path w="236220" h="52069">
                <a:moveTo>
                  <a:pt x="0" y="51815"/>
                </a:moveTo>
                <a:lnTo>
                  <a:pt x="236220" y="51815"/>
                </a:lnTo>
                <a:lnTo>
                  <a:pt x="236220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6272784" y="3249167"/>
            <a:ext cx="236220" cy="317500"/>
          </a:xfrm>
          <a:custGeom>
            <a:avLst/>
            <a:gdLst/>
            <a:ahLst/>
            <a:cxnLst/>
            <a:rect l="l" t="t" r="r" b="b"/>
            <a:pathLst>
              <a:path w="236220" h="317500">
                <a:moveTo>
                  <a:pt x="236219" y="0"/>
                </a:moveTo>
                <a:lnTo>
                  <a:pt x="0" y="0"/>
                </a:lnTo>
                <a:lnTo>
                  <a:pt x="0" y="316991"/>
                </a:lnTo>
                <a:lnTo>
                  <a:pt x="236219" y="316991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6603492" y="3537203"/>
            <a:ext cx="236220" cy="143510"/>
          </a:xfrm>
          <a:custGeom>
            <a:avLst/>
            <a:gdLst/>
            <a:ahLst/>
            <a:cxnLst/>
            <a:rect l="l" t="t" r="r" b="b"/>
            <a:pathLst>
              <a:path w="236220" h="143510">
                <a:moveTo>
                  <a:pt x="236219" y="0"/>
                </a:moveTo>
                <a:lnTo>
                  <a:pt x="0" y="0"/>
                </a:lnTo>
                <a:lnTo>
                  <a:pt x="0" y="143256"/>
                </a:lnTo>
                <a:lnTo>
                  <a:pt x="236219" y="143256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6932676" y="3290315"/>
            <a:ext cx="236220" cy="139065"/>
          </a:xfrm>
          <a:custGeom>
            <a:avLst/>
            <a:gdLst/>
            <a:ahLst/>
            <a:cxnLst/>
            <a:rect l="l" t="t" r="r" b="b"/>
            <a:pathLst>
              <a:path w="236220" h="139064">
                <a:moveTo>
                  <a:pt x="236220" y="0"/>
                </a:moveTo>
                <a:lnTo>
                  <a:pt x="0" y="0"/>
                </a:lnTo>
                <a:lnTo>
                  <a:pt x="0" y="138683"/>
                </a:lnTo>
                <a:lnTo>
                  <a:pt x="236220" y="138683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7594092" y="3150107"/>
            <a:ext cx="234950" cy="140335"/>
          </a:xfrm>
          <a:custGeom>
            <a:avLst/>
            <a:gdLst/>
            <a:ahLst/>
            <a:cxnLst/>
            <a:rect l="l" t="t" r="r" b="b"/>
            <a:pathLst>
              <a:path w="234950" h="140335">
                <a:moveTo>
                  <a:pt x="234696" y="0"/>
                </a:moveTo>
                <a:lnTo>
                  <a:pt x="0" y="0"/>
                </a:lnTo>
                <a:lnTo>
                  <a:pt x="0" y="140208"/>
                </a:lnTo>
                <a:lnTo>
                  <a:pt x="234696" y="140208"/>
                </a:lnTo>
                <a:lnTo>
                  <a:pt x="234696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5283708" y="2909316"/>
            <a:ext cx="234950" cy="20320"/>
          </a:xfrm>
          <a:custGeom>
            <a:avLst/>
            <a:gdLst/>
            <a:ahLst/>
            <a:cxnLst/>
            <a:rect l="l" t="t" r="r" b="b"/>
            <a:pathLst>
              <a:path w="234950" h="20319">
                <a:moveTo>
                  <a:pt x="0" y="19811"/>
                </a:moveTo>
                <a:lnTo>
                  <a:pt x="234695" y="19811"/>
                </a:lnTo>
                <a:lnTo>
                  <a:pt x="234695" y="0"/>
                </a:lnTo>
                <a:lnTo>
                  <a:pt x="0" y="0"/>
                </a:lnTo>
                <a:lnTo>
                  <a:pt x="0" y="19811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5612891" y="3657600"/>
            <a:ext cx="236220" cy="100965"/>
          </a:xfrm>
          <a:custGeom>
            <a:avLst/>
            <a:gdLst/>
            <a:ahLst/>
            <a:cxnLst/>
            <a:rect l="l" t="t" r="r" b="b"/>
            <a:pathLst>
              <a:path w="236220" h="100964">
                <a:moveTo>
                  <a:pt x="236220" y="0"/>
                </a:moveTo>
                <a:lnTo>
                  <a:pt x="0" y="0"/>
                </a:lnTo>
                <a:lnTo>
                  <a:pt x="0" y="100584"/>
                </a:lnTo>
                <a:lnTo>
                  <a:pt x="236220" y="100584"/>
                </a:lnTo>
                <a:lnTo>
                  <a:pt x="236220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5943600" y="2397251"/>
            <a:ext cx="236220" cy="90170"/>
          </a:xfrm>
          <a:custGeom>
            <a:avLst/>
            <a:gdLst/>
            <a:ahLst/>
            <a:cxnLst/>
            <a:rect l="l" t="t" r="r" b="b"/>
            <a:pathLst>
              <a:path w="236220" h="90169">
                <a:moveTo>
                  <a:pt x="236220" y="0"/>
                </a:moveTo>
                <a:lnTo>
                  <a:pt x="0" y="0"/>
                </a:lnTo>
                <a:lnTo>
                  <a:pt x="0" y="89916"/>
                </a:lnTo>
                <a:lnTo>
                  <a:pt x="236220" y="89916"/>
                </a:lnTo>
                <a:lnTo>
                  <a:pt x="236220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6272784" y="3046476"/>
            <a:ext cx="236220" cy="203200"/>
          </a:xfrm>
          <a:custGeom>
            <a:avLst/>
            <a:gdLst/>
            <a:ahLst/>
            <a:cxnLst/>
            <a:rect l="l" t="t" r="r" b="b"/>
            <a:pathLst>
              <a:path w="236220" h="203200">
                <a:moveTo>
                  <a:pt x="236219" y="0"/>
                </a:moveTo>
                <a:lnTo>
                  <a:pt x="0" y="0"/>
                </a:lnTo>
                <a:lnTo>
                  <a:pt x="0" y="202692"/>
                </a:lnTo>
                <a:lnTo>
                  <a:pt x="236219" y="202692"/>
                </a:lnTo>
                <a:lnTo>
                  <a:pt x="236219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6603492" y="3515867"/>
            <a:ext cx="236220" cy="21590"/>
          </a:xfrm>
          <a:custGeom>
            <a:avLst/>
            <a:gdLst/>
            <a:ahLst/>
            <a:cxnLst/>
            <a:rect l="l" t="t" r="r" b="b"/>
            <a:pathLst>
              <a:path w="236220" h="21589">
                <a:moveTo>
                  <a:pt x="0" y="21335"/>
                </a:moveTo>
                <a:lnTo>
                  <a:pt x="236219" y="21335"/>
                </a:lnTo>
                <a:lnTo>
                  <a:pt x="236219" y="0"/>
                </a:lnTo>
                <a:lnTo>
                  <a:pt x="0" y="0"/>
                </a:lnTo>
                <a:lnTo>
                  <a:pt x="0" y="21335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6932676" y="3172967"/>
            <a:ext cx="236220" cy="117475"/>
          </a:xfrm>
          <a:custGeom>
            <a:avLst/>
            <a:gdLst/>
            <a:ahLst/>
            <a:cxnLst/>
            <a:rect l="l" t="t" r="r" b="b"/>
            <a:pathLst>
              <a:path w="236220" h="117475">
                <a:moveTo>
                  <a:pt x="236220" y="0"/>
                </a:moveTo>
                <a:lnTo>
                  <a:pt x="0" y="0"/>
                </a:lnTo>
                <a:lnTo>
                  <a:pt x="0" y="117348"/>
                </a:lnTo>
                <a:lnTo>
                  <a:pt x="236220" y="117348"/>
                </a:lnTo>
                <a:lnTo>
                  <a:pt x="236220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7594092" y="3063239"/>
            <a:ext cx="234950" cy="86995"/>
          </a:xfrm>
          <a:custGeom>
            <a:avLst/>
            <a:gdLst/>
            <a:ahLst/>
            <a:cxnLst/>
            <a:rect l="l" t="t" r="r" b="b"/>
            <a:pathLst>
              <a:path w="234950" h="86994">
                <a:moveTo>
                  <a:pt x="234696" y="0"/>
                </a:moveTo>
                <a:lnTo>
                  <a:pt x="0" y="0"/>
                </a:lnTo>
                <a:lnTo>
                  <a:pt x="0" y="86868"/>
                </a:lnTo>
                <a:lnTo>
                  <a:pt x="234696" y="86868"/>
                </a:lnTo>
                <a:lnTo>
                  <a:pt x="234696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5612891" y="3529584"/>
            <a:ext cx="236220" cy="128270"/>
          </a:xfrm>
          <a:custGeom>
            <a:avLst/>
            <a:gdLst/>
            <a:ahLst/>
            <a:cxnLst/>
            <a:rect l="l" t="t" r="r" b="b"/>
            <a:pathLst>
              <a:path w="236220" h="128270">
                <a:moveTo>
                  <a:pt x="236220" y="0"/>
                </a:moveTo>
                <a:lnTo>
                  <a:pt x="0" y="0"/>
                </a:lnTo>
                <a:lnTo>
                  <a:pt x="0" y="128015"/>
                </a:lnTo>
                <a:lnTo>
                  <a:pt x="236220" y="128015"/>
                </a:lnTo>
                <a:lnTo>
                  <a:pt x="23622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6603492" y="2270760"/>
            <a:ext cx="236220" cy="1245235"/>
          </a:xfrm>
          <a:custGeom>
            <a:avLst/>
            <a:gdLst/>
            <a:ahLst/>
            <a:cxnLst/>
            <a:rect l="l" t="t" r="r" b="b"/>
            <a:pathLst>
              <a:path w="236220" h="1245235">
                <a:moveTo>
                  <a:pt x="236219" y="0"/>
                </a:moveTo>
                <a:lnTo>
                  <a:pt x="0" y="0"/>
                </a:lnTo>
                <a:lnTo>
                  <a:pt x="0" y="1245108"/>
                </a:lnTo>
                <a:lnTo>
                  <a:pt x="236219" y="1245108"/>
                </a:lnTo>
                <a:lnTo>
                  <a:pt x="236219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7594092" y="2987039"/>
            <a:ext cx="234950" cy="76200"/>
          </a:xfrm>
          <a:custGeom>
            <a:avLst/>
            <a:gdLst/>
            <a:ahLst/>
            <a:cxnLst/>
            <a:rect l="l" t="t" r="r" b="b"/>
            <a:pathLst>
              <a:path w="234950" h="76200">
                <a:moveTo>
                  <a:pt x="0" y="76200"/>
                </a:moveTo>
                <a:lnTo>
                  <a:pt x="234696" y="76200"/>
                </a:lnTo>
                <a:lnTo>
                  <a:pt x="234696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5283708" y="2717292"/>
            <a:ext cx="234950" cy="192405"/>
          </a:xfrm>
          <a:custGeom>
            <a:avLst/>
            <a:gdLst/>
            <a:ahLst/>
            <a:cxnLst/>
            <a:rect l="l" t="t" r="r" b="b"/>
            <a:pathLst>
              <a:path w="234950" h="192405">
                <a:moveTo>
                  <a:pt x="234695" y="0"/>
                </a:moveTo>
                <a:lnTo>
                  <a:pt x="0" y="0"/>
                </a:lnTo>
                <a:lnTo>
                  <a:pt x="0" y="192024"/>
                </a:lnTo>
                <a:lnTo>
                  <a:pt x="234695" y="192024"/>
                </a:lnTo>
                <a:lnTo>
                  <a:pt x="2346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6932676" y="3151632"/>
            <a:ext cx="236220" cy="21590"/>
          </a:xfrm>
          <a:custGeom>
            <a:avLst/>
            <a:gdLst/>
            <a:ahLst/>
            <a:cxnLst/>
            <a:rect l="l" t="t" r="r" b="b"/>
            <a:pathLst>
              <a:path w="236220" h="21589">
                <a:moveTo>
                  <a:pt x="0" y="21336"/>
                </a:moveTo>
                <a:lnTo>
                  <a:pt x="236220" y="21336"/>
                </a:lnTo>
                <a:lnTo>
                  <a:pt x="236220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7594092" y="2915411"/>
            <a:ext cx="234950" cy="71755"/>
          </a:xfrm>
          <a:custGeom>
            <a:avLst/>
            <a:gdLst/>
            <a:ahLst/>
            <a:cxnLst/>
            <a:rect l="l" t="t" r="r" b="b"/>
            <a:pathLst>
              <a:path w="234950" h="71755">
                <a:moveTo>
                  <a:pt x="0" y="71627"/>
                </a:moveTo>
                <a:lnTo>
                  <a:pt x="234696" y="71627"/>
                </a:lnTo>
                <a:lnTo>
                  <a:pt x="234696" y="0"/>
                </a:lnTo>
                <a:lnTo>
                  <a:pt x="0" y="0"/>
                </a:lnTo>
                <a:lnTo>
                  <a:pt x="0" y="716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5283708" y="2612135"/>
            <a:ext cx="234950" cy="105410"/>
          </a:xfrm>
          <a:custGeom>
            <a:avLst/>
            <a:gdLst/>
            <a:ahLst/>
            <a:cxnLst/>
            <a:rect l="l" t="t" r="r" b="b"/>
            <a:pathLst>
              <a:path w="234950" h="105410">
                <a:moveTo>
                  <a:pt x="234695" y="0"/>
                </a:moveTo>
                <a:lnTo>
                  <a:pt x="0" y="0"/>
                </a:lnTo>
                <a:lnTo>
                  <a:pt x="0" y="105156"/>
                </a:lnTo>
                <a:lnTo>
                  <a:pt x="234695" y="105156"/>
                </a:lnTo>
                <a:lnTo>
                  <a:pt x="234695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5612891" y="3505200"/>
            <a:ext cx="236220" cy="24765"/>
          </a:xfrm>
          <a:custGeom>
            <a:avLst/>
            <a:gdLst/>
            <a:ahLst/>
            <a:cxnLst/>
            <a:rect l="l" t="t" r="r" b="b"/>
            <a:pathLst>
              <a:path w="236220" h="24764">
                <a:moveTo>
                  <a:pt x="0" y="24384"/>
                </a:moveTo>
                <a:lnTo>
                  <a:pt x="236220" y="24384"/>
                </a:lnTo>
                <a:lnTo>
                  <a:pt x="236220" y="0"/>
                </a:lnTo>
                <a:lnTo>
                  <a:pt x="0" y="0"/>
                </a:lnTo>
                <a:lnTo>
                  <a:pt x="0" y="24384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5943600" y="2356104"/>
            <a:ext cx="236220" cy="41275"/>
          </a:xfrm>
          <a:custGeom>
            <a:avLst/>
            <a:gdLst/>
            <a:ahLst/>
            <a:cxnLst/>
            <a:rect l="l" t="t" r="r" b="b"/>
            <a:pathLst>
              <a:path w="236220" h="41275">
                <a:moveTo>
                  <a:pt x="0" y="41148"/>
                </a:moveTo>
                <a:lnTo>
                  <a:pt x="236220" y="41148"/>
                </a:lnTo>
                <a:lnTo>
                  <a:pt x="236220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6603492" y="2223516"/>
            <a:ext cx="236220" cy="47625"/>
          </a:xfrm>
          <a:custGeom>
            <a:avLst/>
            <a:gdLst/>
            <a:ahLst/>
            <a:cxnLst/>
            <a:rect l="l" t="t" r="r" b="b"/>
            <a:pathLst>
              <a:path w="236220" h="47625">
                <a:moveTo>
                  <a:pt x="0" y="47244"/>
                </a:moveTo>
                <a:lnTo>
                  <a:pt x="236219" y="47244"/>
                </a:lnTo>
                <a:lnTo>
                  <a:pt x="236219" y="0"/>
                </a:lnTo>
                <a:lnTo>
                  <a:pt x="0" y="0"/>
                </a:lnTo>
                <a:lnTo>
                  <a:pt x="0" y="47244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6932676" y="3127248"/>
            <a:ext cx="236220" cy="24765"/>
          </a:xfrm>
          <a:custGeom>
            <a:avLst/>
            <a:gdLst/>
            <a:ahLst/>
            <a:cxnLst/>
            <a:rect l="l" t="t" r="r" b="b"/>
            <a:pathLst>
              <a:path w="236220" h="24764">
                <a:moveTo>
                  <a:pt x="0" y="24383"/>
                </a:moveTo>
                <a:lnTo>
                  <a:pt x="236220" y="24383"/>
                </a:lnTo>
                <a:lnTo>
                  <a:pt x="236220" y="0"/>
                </a:lnTo>
                <a:lnTo>
                  <a:pt x="0" y="0"/>
                </a:lnTo>
                <a:lnTo>
                  <a:pt x="0" y="24383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7594092" y="2865120"/>
            <a:ext cx="234950" cy="50800"/>
          </a:xfrm>
          <a:custGeom>
            <a:avLst/>
            <a:gdLst/>
            <a:ahLst/>
            <a:cxnLst/>
            <a:rect l="l" t="t" r="r" b="b"/>
            <a:pathLst>
              <a:path w="234950" h="50800">
                <a:moveTo>
                  <a:pt x="0" y="50292"/>
                </a:moveTo>
                <a:lnTo>
                  <a:pt x="234696" y="50292"/>
                </a:lnTo>
                <a:lnTo>
                  <a:pt x="234696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5943600" y="1985772"/>
            <a:ext cx="236220" cy="370840"/>
          </a:xfrm>
          <a:custGeom>
            <a:avLst/>
            <a:gdLst/>
            <a:ahLst/>
            <a:cxnLst/>
            <a:rect l="l" t="t" r="r" b="b"/>
            <a:pathLst>
              <a:path w="236220" h="370839">
                <a:moveTo>
                  <a:pt x="236220" y="0"/>
                </a:moveTo>
                <a:lnTo>
                  <a:pt x="0" y="0"/>
                </a:lnTo>
                <a:lnTo>
                  <a:pt x="0" y="370331"/>
                </a:lnTo>
                <a:lnTo>
                  <a:pt x="236220" y="370331"/>
                </a:lnTo>
                <a:lnTo>
                  <a:pt x="236220" y="0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6932676" y="3086100"/>
            <a:ext cx="236220" cy="41275"/>
          </a:xfrm>
          <a:custGeom>
            <a:avLst/>
            <a:gdLst/>
            <a:ahLst/>
            <a:cxnLst/>
            <a:rect l="l" t="t" r="r" b="b"/>
            <a:pathLst>
              <a:path w="236220" h="41275">
                <a:moveTo>
                  <a:pt x="0" y="41148"/>
                </a:moveTo>
                <a:lnTo>
                  <a:pt x="236220" y="41148"/>
                </a:lnTo>
                <a:lnTo>
                  <a:pt x="236220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7594092" y="2823972"/>
            <a:ext cx="234950" cy="41275"/>
          </a:xfrm>
          <a:custGeom>
            <a:avLst/>
            <a:gdLst/>
            <a:ahLst/>
            <a:cxnLst/>
            <a:rect l="l" t="t" r="r" b="b"/>
            <a:pathLst>
              <a:path w="234950" h="41275">
                <a:moveTo>
                  <a:pt x="0" y="41148"/>
                </a:moveTo>
                <a:lnTo>
                  <a:pt x="234696" y="41148"/>
                </a:lnTo>
                <a:lnTo>
                  <a:pt x="234696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6272784" y="2721864"/>
            <a:ext cx="236220" cy="325120"/>
          </a:xfrm>
          <a:custGeom>
            <a:avLst/>
            <a:gdLst/>
            <a:ahLst/>
            <a:cxnLst/>
            <a:rect l="l" t="t" r="r" b="b"/>
            <a:pathLst>
              <a:path w="236220" h="325119">
                <a:moveTo>
                  <a:pt x="236219" y="0"/>
                </a:moveTo>
                <a:lnTo>
                  <a:pt x="0" y="0"/>
                </a:lnTo>
                <a:lnTo>
                  <a:pt x="0" y="324612"/>
                </a:lnTo>
                <a:lnTo>
                  <a:pt x="236219" y="324612"/>
                </a:lnTo>
                <a:lnTo>
                  <a:pt x="236219" y="0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7594092" y="2787395"/>
            <a:ext cx="234950" cy="36830"/>
          </a:xfrm>
          <a:custGeom>
            <a:avLst/>
            <a:gdLst/>
            <a:ahLst/>
            <a:cxnLst/>
            <a:rect l="l" t="t" r="r" b="b"/>
            <a:pathLst>
              <a:path w="234950" h="36830">
                <a:moveTo>
                  <a:pt x="0" y="36575"/>
                </a:moveTo>
                <a:lnTo>
                  <a:pt x="234696" y="36575"/>
                </a:lnTo>
                <a:lnTo>
                  <a:pt x="234696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5283708" y="1144524"/>
            <a:ext cx="234950" cy="1468120"/>
          </a:xfrm>
          <a:custGeom>
            <a:avLst/>
            <a:gdLst/>
            <a:ahLst/>
            <a:cxnLst/>
            <a:rect l="l" t="t" r="r" b="b"/>
            <a:pathLst>
              <a:path w="234950" h="1468120">
                <a:moveTo>
                  <a:pt x="234695" y="0"/>
                </a:moveTo>
                <a:lnTo>
                  <a:pt x="0" y="0"/>
                </a:lnTo>
                <a:lnTo>
                  <a:pt x="0" y="1467612"/>
                </a:lnTo>
                <a:lnTo>
                  <a:pt x="234695" y="1467612"/>
                </a:lnTo>
                <a:lnTo>
                  <a:pt x="234695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5612891" y="1144524"/>
            <a:ext cx="236220" cy="2360930"/>
          </a:xfrm>
          <a:custGeom>
            <a:avLst/>
            <a:gdLst/>
            <a:ahLst/>
            <a:cxnLst/>
            <a:rect l="l" t="t" r="r" b="b"/>
            <a:pathLst>
              <a:path w="236220" h="2360929">
                <a:moveTo>
                  <a:pt x="236220" y="0"/>
                </a:moveTo>
                <a:lnTo>
                  <a:pt x="0" y="0"/>
                </a:lnTo>
                <a:lnTo>
                  <a:pt x="0" y="2360676"/>
                </a:lnTo>
                <a:lnTo>
                  <a:pt x="236220" y="2360676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5943600" y="1144524"/>
            <a:ext cx="236220" cy="841375"/>
          </a:xfrm>
          <a:custGeom>
            <a:avLst/>
            <a:gdLst/>
            <a:ahLst/>
            <a:cxnLst/>
            <a:rect l="l" t="t" r="r" b="b"/>
            <a:pathLst>
              <a:path w="236220" h="841375">
                <a:moveTo>
                  <a:pt x="236220" y="0"/>
                </a:moveTo>
                <a:lnTo>
                  <a:pt x="0" y="0"/>
                </a:lnTo>
                <a:lnTo>
                  <a:pt x="0" y="841248"/>
                </a:lnTo>
                <a:lnTo>
                  <a:pt x="236220" y="841248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6272784" y="1144524"/>
            <a:ext cx="236220" cy="1577340"/>
          </a:xfrm>
          <a:custGeom>
            <a:avLst/>
            <a:gdLst/>
            <a:ahLst/>
            <a:cxnLst/>
            <a:rect l="l" t="t" r="r" b="b"/>
            <a:pathLst>
              <a:path w="236220" h="1577339">
                <a:moveTo>
                  <a:pt x="236219" y="0"/>
                </a:moveTo>
                <a:lnTo>
                  <a:pt x="0" y="0"/>
                </a:lnTo>
                <a:lnTo>
                  <a:pt x="0" y="1577339"/>
                </a:lnTo>
                <a:lnTo>
                  <a:pt x="236219" y="1577339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6603492" y="1144524"/>
            <a:ext cx="236220" cy="1079500"/>
          </a:xfrm>
          <a:custGeom>
            <a:avLst/>
            <a:gdLst/>
            <a:ahLst/>
            <a:cxnLst/>
            <a:rect l="l" t="t" r="r" b="b"/>
            <a:pathLst>
              <a:path w="236220" h="1079500">
                <a:moveTo>
                  <a:pt x="236219" y="0"/>
                </a:moveTo>
                <a:lnTo>
                  <a:pt x="0" y="0"/>
                </a:lnTo>
                <a:lnTo>
                  <a:pt x="0" y="1078992"/>
                </a:lnTo>
                <a:lnTo>
                  <a:pt x="236219" y="1078992"/>
                </a:lnTo>
                <a:lnTo>
                  <a:pt x="236219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6932676" y="1144524"/>
            <a:ext cx="236220" cy="1941830"/>
          </a:xfrm>
          <a:custGeom>
            <a:avLst/>
            <a:gdLst/>
            <a:ahLst/>
            <a:cxnLst/>
            <a:rect l="l" t="t" r="r" b="b"/>
            <a:pathLst>
              <a:path w="236220" h="1941830">
                <a:moveTo>
                  <a:pt x="236220" y="0"/>
                </a:moveTo>
                <a:lnTo>
                  <a:pt x="0" y="0"/>
                </a:lnTo>
                <a:lnTo>
                  <a:pt x="0" y="1941576"/>
                </a:lnTo>
                <a:lnTo>
                  <a:pt x="236220" y="1941576"/>
                </a:lnTo>
                <a:lnTo>
                  <a:pt x="23622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7594092" y="1144524"/>
            <a:ext cx="234950" cy="1643380"/>
          </a:xfrm>
          <a:custGeom>
            <a:avLst/>
            <a:gdLst/>
            <a:ahLst/>
            <a:cxnLst/>
            <a:rect l="l" t="t" r="r" b="b"/>
            <a:pathLst>
              <a:path w="234950" h="1643380">
                <a:moveTo>
                  <a:pt x="234696" y="0"/>
                </a:moveTo>
                <a:lnTo>
                  <a:pt x="0" y="0"/>
                </a:lnTo>
                <a:lnTo>
                  <a:pt x="0" y="1642871"/>
                </a:lnTo>
                <a:lnTo>
                  <a:pt x="234696" y="1642871"/>
                </a:lnTo>
                <a:lnTo>
                  <a:pt x="234696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5236464" y="1144524"/>
            <a:ext cx="0" cy="2781300"/>
          </a:xfrm>
          <a:custGeom>
            <a:avLst/>
            <a:gdLst/>
            <a:ahLst/>
            <a:cxnLst/>
            <a:rect l="l" t="t" r="r" b="b"/>
            <a:pathLst>
              <a:path w="0" h="2781300">
                <a:moveTo>
                  <a:pt x="0" y="2781300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5204459" y="3925823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5204459" y="3646932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5204459" y="336956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5204459" y="3090672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5204459" y="281330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5204459" y="253441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5204459" y="225704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5204459" y="197815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5204459" y="1700783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5204459" y="142189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5204459" y="114452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5236464" y="3925823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5236464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5565647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5896355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6225540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6556247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6886956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7216140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7546847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7876031" y="392582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 txBox="1"/>
          <p:nvPr/>
        </p:nvSpPr>
        <p:spPr>
          <a:xfrm>
            <a:off x="5300598" y="368757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</p:txBody>
      </p:sp>
      <p:sp>
        <p:nvSpPr>
          <p:cNvPr id="385" name="object 385"/>
          <p:cNvSpPr txBox="1"/>
          <p:nvPr/>
        </p:nvSpPr>
        <p:spPr>
          <a:xfrm>
            <a:off x="6316471" y="3744214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386" name="object 386"/>
          <p:cNvSpPr txBox="1"/>
          <p:nvPr/>
        </p:nvSpPr>
        <p:spPr>
          <a:xfrm>
            <a:off x="6976618" y="3743959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387" name="object 387"/>
          <p:cNvSpPr txBox="1"/>
          <p:nvPr/>
        </p:nvSpPr>
        <p:spPr>
          <a:xfrm>
            <a:off x="7636891" y="3726307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388" name="object 388"/>
          <p:cNvSpPr txBox="1"/>
          <p:nvPr/>
        </p:nvSpPr>
        <p:spPr>
          <a:xfrm>
            <a:off x="5300598" y="336359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800">
              <a:latin typeface="Arial"/>
              <a:cs typeface="Arial"/>
            </a:endParaRPr>
          </a:p>
        </p:txBody>
      </p:sp>
      <p:sp>
        <p:nvSpPr>
          <p:cNvPr id="389" name="object 389"/>
          <p:cNvSpPr txBox="1"/>
          <p:nvPr/>
        </p:nvSpPr>
        <p:spPr>
          <a:xfrm>
            <a:off x="5960490" y="324434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0" name="object 390"/>
          <p:cNvSpPr txBox="1"/>
          <p:nvPr/>
        </p:nvSpPr>
        <p:spPr>
          <a:xfrm>
            <a:off x="6316471" y="3599434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1" name="object 391"/>
          <p:cNvSpPr txBox="1"/>
          <p:nvPr/>
        </p:nvSpPr>
        <p:spPr>
          <a:xfrm>
            <a:off x="6646544" y="3730828"/>
            <a:ext cx="150495" cy="2305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805"/>
              </a:lnSpc>
              <a:spcBef>
                <a:spcPts val="105"/>
              </a:spcBef>
            </a:pPr>
            <a:r>
              <a:rPr dirty="0" sz="800" spc="-95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05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2" name="object 392"/>
          <p:cNvSpPr txBox="1"/>
          <p:nvPr/>
        </p:nvSpPr>
        <p:spPr>
          <a:xfrm>
            <a:off x="7636891" y="349580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3" name="object 393"/>
          <p:cNvSpPr txBox="1"/>
          <p:nvPr/>
        </p:nvSpPr>
        <p:spPr>
          <a:xfrm>
            <a:off x="5326507" y="307340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4" name="object 394"/>
          <p:cNvSpPr txBox="1"/>
          <p:nvPr/>
        </p:nvSpPr>
        <p:spPr>
          <a:xfrm>
            <a:off x="5656579" y="3806748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17361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5" name="object 395"/>
          <p:cNvSpPr txBox="1"/>
          <p:nvPr/>
        </p:nvSpPr>
        <p:spPr>
          <a:xfrm>
            <a:off x="5960490" y="276948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6" name="object 396"/>
          <p:cNvSpPr txBox="1"/>
          <p:nvPr/>
        </p:nvSpPr>
        <p:spPr>
          <a:xfrm>
            <a:off x="6646544" y="3641597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7" name="object 397"/>
          <p:cNvSpPr txBox="1"/>
          <p:nvPr/>
        </p:nvSpPr>
        <p:spPr>
          <a:xfrm>
            <a:off x="5326507" y="289941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8" name="object 398"/>
          <p:cNvSpPr txBox="1"/>
          <p:nvPr/>
        </p:nvSpPr>
        <p:spPr>
          <a:xfrm>
            <a:off x="5656579" y="3738498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399" name="object 399"/>
          <p:cNvSpPr txBox="1"/>
          <p:nvPr/>
        </p:nvSpPr>
        <p:spPr>
          <a:xfrm>
            <a:off x="5986398" y="2432685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0" name="object 400"/>
          <p:cNvSpPr txBox="1"/>
          <p:nvPr/>
        </p:nvSpPr>
        <p:spPr>
          <a:xfrm>
            <a:off x="6290564" y="3256762"/>
            <a:ext cx="202565" cy="413384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6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3%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1" name="object 401"/>
          <p:cNvSpPr txBox="1"/>
          <p:nvPr/>
        </p:nvSpPr>
        <p:spPr>
          <a:xfrm>
            <a:off x="6646544" y="352907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2" name="object 402"/>
          <p:cNvSpPr txBox="1"/>
          <p:nvPr/>
        </p:nvSpPr>
        <p:spPr>
          <a:xfrm>
            <a:off x="6976618" y="3280028"/>
            <a:ext cx="150495" cy="414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5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950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3" name="object 403"/>
          <p:cNvSpPr txBox="1"/>
          <p:nvPr/>
        </p:nvSpPr>
        <p:spPr>
          <a:xfrm>
            <a:off x="7636891" y="3105759"/>
            <a:ext cx="150495" cy="34036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5656579" y="3628390"/>
            <a:ext cx="5060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230" algn="l"/>
              </a:tabLst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5326507" y="282930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6" name="object 406"/>
          <p:cNvSpPr txBox="1"/>
          <p:nvPr/>
        </p:nvSpPr>
        <p:spPr>
          <a:xfrm>
            <a:off x="5326507" y="258419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7" name="object 407"/>
          <p:cNvSpPr txBox="1"/>
          <p:nvPr/>
        </p:nvSpPr>
        <p:spPr>
          <a:xfrm>
            <a:off x="5986398" y="229743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-10416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8" name="object 408"/>
          <p:cNvSpPr txBox="1"/>
          <p:nvPr/>
        </p:nvSpPr>
        <p:spPr>
          <a:xfrm>
            <a:off x="6976618" y="3060319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409" name="object 409"/>
          <p:cNvSpPr txBox="1"/>
          <p:nvPr/>
        </p:nvSpPr>
        <p:spPr>
          <a:xfrm>
            <a:off x="7636891" y="2810383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0" name="object 410"/>
          <p:cNvSpPr txBox="1"/>
          <p:nvPr/>
        </p:nvSpPr>
        <p:spPr>
          <a:xfrm>
            <a:off x="5960490" y="209169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1" name="object 411"/>
          <p:cNvSpPr txBox="1"/>
          <p:nvPr/>
        </p:nvSpPr>
        <p:spPr>
          <a:xfrm>
            <a:off x="5326507" y="253149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2" name="object 412"/>
          <p:cNvSpPr txBox="1"/>
          <p:nvPr/>
        </p:nvSpPr>
        <p:spPr>
          <a:xfrm>
            <a:off x="5656579" y="343738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6944" sz="1200" spc="-675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4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6944" sz="1200" spc="-209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baseline="6944" sz="1200">
              <a:latin typeface="Arial"/>
              <a:cs typeface="Arial"/>
            </a:endParaRPr>
          </a:p>
        </p:txBody>
      </p:sp>
      <p:sp>
        <p:nvSpPr>
          <p:cNvPr id="413" name="object 413"/>
          <p:cNvSpPr txBox="1"/>
          <p:nvPr/>
        </p:nvSpPr>
        <p:spPr>
          <a:xfrm>
            <a:off x="5986398" y="190627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4" name="object 414"/>
          <p:cNvSpPr txBox="1"/>
          <p:nvPr/>
        </p:nvSpPr>
        <p:spPr>
          <a:xfrm>
            <a:off x="6290564" y="2764129"/>
            <a:ext cx="202565" cy="35115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2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5" name="object 415"/>
          <p:cNvSpPr txBox="1"/>
          <p:nvPr/>
        </p:nvSpPr>
        <p:spPr>
          <a:xfrm>
            <a:off x="6646544" y="214376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13888" sz="1200" spc="-6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6" name="object 416"/>
          <p:cNvSpPr txBox="1"/>
          <p:nvPr/>
        </p:nvSpPr>
        <p:spPr>
          <a:xfrm>
            <a:off x="6976618" y="3005709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10416" sz="1200" spc="-6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7" name="object 417"/>
          <p:cNvSpPr txBox="1"/>
          <p:nvPr/>
        </p:nvSpPr>
        <p:spPr>
          <a:xfrm>
            <a:off x="7636891" y="272618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8" name="object 418"/>
          <p:cNvSpPr txBox="1"/>
          <p:nvPr/>
        </p:nvSpPr>
        <p:spPr>
          <a:xfrm>
            <a:off x="5300598" y="1797558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53%</a:t>
            </a:r>
            <a:endParaRPr sz="800">
              <a:latin typeface="Arial"/>
              <a:cs typeface="Arial"/>
            </a:endParaRPr>
          </a:p>
        </p:txBody>
      </p:sp>
      <p:sp>
        <p:nvSpPr>
          <p:cNvPr id="419" name="object 419"/>
          <p:cNvSpPr txBox="1"/>
          <p:nvPr/>
        </p:nvSpPr>
        <p:spPr>
          <a:xfrm>
            <a:off x="5630417" y="224434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85%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0" name="object 420"/>
          <p:cNvSpPr txBox="1"/>
          <p:nvPr/>
        </p:nvSpPr>
        <p:spPr>
          <a:xfrm>
            <a:off x="5960490" y="1484757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30%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1" name="object 421"/>
          <p:cNvSpPr txBox="1"/>
          <p:nvPr/>
        </p:nvSpPr>
        <p:spPr>
          <a:xfrm>
            <a:off x="6290564" y="1852422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57%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2" name="object 422"/>
          <p:cNvSpPr txBox="1"/>
          <p:nvPr/>
        </p:nvSpPr>
        <p:spPr>
          <a:xfrm>
            <a:off x="6620636" y="1603628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39%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3" name="object 423"/>
          <p:cNvSpPr txBox="1"/>
          <p:nvPr/>
        </p:nvSpPr>
        <p:spPr>
          <a:xfrm>
            <a:off x="6950709" y="203466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70%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4" name="object 424"/>
          <p:cNvSpPr txBox="1"/>
          <p:nvPr/>
        </p:nvSpPr>
        <p:spPr>
          <a:xfrm>
            <a:off x="7610982" y="188556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59%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5" name="object 425"/>
          <p:cNvSpPr txBox="1"/>
          <p:nvPr/>
        </p:nvSpPr>
        <p:spPr>
          <a:xfrm>
            <a:off x="5006085" y="3840581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6" name="object 426"/>
          <p:cNvSpPr txBox="1"/>
          <p:nvPr/>
        </p:nvSpPr>
        <p:spPr>
          <a:xfrm>
            <a:off x="4954651" y="356235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7" name="object 427"/>
          <p:cNvSpPr txBox="1"/>
          <p:nvPr/>
        </p:nvSpPr>
        <p:spPr>
          <a:xfrm>
            <a:off x="4954651" y="328396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20%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8" name="object 428"/>
          <p:cNvSpPr txBox="1"/>
          <p:nvPr/>
        </p:nvSpPr>
        <p:spPr>
          <a:xfrm>
            <a:off x="4954651" y="300570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30%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29" name="object 429"/>
          <p:cNvSpPr txBox="1"/>
          <p:nvPr/>
        </p:nvSpPr>
        <p:spPr>
          <a:xfrm>
            <a:off x="4954651" y="272745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40%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0" name="object 430"/>
          <p:cNvSpPr txBox="1"/>
          <p:nvPr/>
        </p:nvSpPr>
        <p:spPr>
          <a:xfrm>
            <a:off x="4954651" y="244919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50%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1" name="object 431"/>
          <p:cNvSpPr txBox="1"/>
          <p:nvPr/>
        </p:nvSpPr>
        <p:spPr>
          <a:xfrm>
            <a:off x="4954651" y="2170938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60%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2" name="object 432"/>
          <p:cNvSpPr txBox="1"/>
          <p:nvPr/>
        </p:nvSpPr>
        <p:spPr>
          <a:xfrm>
            <a:off x="4954651" y="189255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70%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3" name="object 433"/>
          <p:cNvSpPr txBox="1"/>
          <p:nvPr/>
        </p:nvSpPr>
        <p:spPr>
          <a:xfrm>
            <a:off x="4954651" y="1614296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80%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4" name="object 434"/>
          <p:cNvSpPr txBox="1"/>
          <p:nvPr/>
        </p:nvSpPr>
        <p:spPr>
          <a:xfrm>
            <a:off x="4954651" y="1336039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90%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5" name="object 435"/>
          <p:cNvSpPr txBox="1"/>
          <p:nvPr/>
        </p:nvSpPr>
        <p:spPr>
          <a:xfrm>
            <a:off x="4903089" y="1057782"/>
            <a:ext cx="25272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40">
                <a:solidFill>
                  <a:srgbClr val="7E7E7E"/>
                </a:solidFill>
                <a:latin typeface="Arial"/>
                <a:cs typeface="Arial"/>
              </a:rPr>
              <a:t>10</a:t>
            </a: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436" name="object 436"/>
          <p:cNvSpPr txBox="1"/>
          <p:nvPr/>
        </p:nvSpPr>
        <p:spPr>
          <a:xfrm>
            <a:off x="5354320" y="3971917"/>
            <a:ext cx="114300" cy="20827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ев</a:t>
            </a:r>
            <a:endParaRPr sz="700">
              <a:latin typeface="Arial"/>
              <a:cs typeface="Arial"/>
            </a:endParaRPr>
          </a:p>
        </p:txBody>
      </p:sp>
      <p:sp>
        <p:nvSpPr>
          <p:cNvPr id="437" name="object 437"/>
          <p:cNvSpPr txBox="1"/>
          <p:nvPr/>
        </p:nvSpPr>
        <p:spPr>
          <a:xfrm>
            <a:off x="5684520" y="3971017"/>
            <a:ext cx="114300" cy="2660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непр</a:t>
            </a:r>
            <a:endParaRPr sz="700">
              <a:latin typeface="Arial"/>
              <a:cs typeface="Arial"/>
            </a:endParaRPr>
          </a:p>
        </p:txBody>
      </p:sp>
      <p:sp>
        <p:nvSpPr>
          <p:cNvPr id="438" name="object 438"/>
          <p:cNvSpPr txBox="1"/>
          <p:nvPr/>
        </p:nvSpPr>
        <p:spPr>
          <a:xfrm>
            <a:off x="6014211" y="3971563"/>
            <a:ext cx="114300" cy="2520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439" name="object 439"/>
          <p:cNvSpPr txBox="1"/>
          <p:nvPr/>
        </p:nvSpPr>
        <p:spPr>
          <a:xfrm>
            <a:off x="6344411" y="3971211"/>
            <a:ext cx="114300" cy="295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700">
              <a:latin typeface="Arial"/>
              <a:cs typeface="Arial"/>
            </a:endParaRPr>
          </a:p>
        </p:txBody>
      </p:sp>
      <p:sp>
        <p:nvSpPr>
          <p:cNvPr id="440" name="object 440"/>
          <p:cNvSpPr txBox="1"/>
          <p:nvPr/>
        </p:nvSpPr>
        <p:spPr>
          <a:xfrm>
            <a:off x="6674484" y="3971670"/>
            <a:ext cx="114300" cy="3314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Ха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441" name="object 441"/>
          <p:cNvSpPr txBox="1"/>
          <p:nvPr/>
        </p:nvSpPr>
        <p:spPr>
          <a:xfrm>
            <a:off x="7004557" y="3972553"/>
            <a:ext cx="114300" cy="2889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700">
              <a:latin typeface="Arial"/>
              <a:cs typeface="Arial"/>
            </a:endParaRPr>
          </a:p>
        </p:txBody>
      </p:sp>
      <p:sp>
        <p:nvSpPr>
          <p:cNvPr id="442" name="object 442"/>
          <p:cNvSpPr txBox="1"/>
          <p:nvPr/>
        </p:nvSpPr>
        <p:spPr>
          <a:xfrm>
            <a:off x="7664704" y="3972380"/>
            <a:ext cx="114300" cy="3390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на</a:t>
            </a:r>
            <a:endParaRPr sz="700">
              <a:latin typeface="Arial"/>
              <a:cs typeface="Arial"/>
            </a:endParaRPr>
          </a:p>
        </p:txBody>
      </p:sp>
      <p:sp>
        <p:nvSpPr>
          <p:cNvPr id="443" name="object 443"/>
          <p:cNvSpPr/>
          <p:nvPr/>
        </p:nvSpPr>
        <p:spPr>
          <a:xfrm>
            <a:off x="8002523" y="109423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4" name="object 444"/>
          <p:cNvSpPr txBox="1"/>
          <p:nvPr/>
        </p:nvSpPr>
        <p:spPr>
          <a:xfrm>
            <a:off x="8069326" y="1035812"/>
            <a:ext cx="86486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BIGBOARD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UKRAINE</a:t>
            </a:r>
            <a:endParaRPr sz="800">
              <a:latin typeface="Arial"/>
              <a:cs typeface="Arial"/>
            </a:endParaRPr>
          </a:p>
        </p:txBody>
      </p:sp>
      <p:sp>
        <p:nvSpPr>
          <p:cNvPr id="445" name="object 445"/>
          <p:cNvSpPr/>
          <p:nvPr/>
        </p:nvSpPr>
        <p:spPr>
          <a:xfrm>
            <a:off x="8002523" y="1374647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5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6" name="object 446"/>
          <p:cNvSpPr txBox="1"/>
          <p:nvPr/>
        </p:nvSpPr>
        <p:spPr>
          <a:xfrm>
            <a:off x="8069326" y="1316482"/>
            <a:ext cx="3549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80">
                <a:solidFill>
                  <a:srgbClr val="7E7E7E"/>
                </a:solidFill>
                <a:latin typeface="Arial"/>
                <a:cs typeface="Arial"/>
              </a:rPr>
              <a:t>П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800" spc="-20">
                <a:solidFill>
                  <a:srgbClr val="7E7E7E"/>
                </a:solidFill>
                <a:latin typeface="Arial"/>
                <a:cs typeface="Arial"/>
              </a:rPr>
              <a:t>ЙМ</a:t>
            </a:r>
            <a:endParaRPr sz="800">
              <a:latin typeface="Arial"/>
              <a:cs typeface="Arial"/>
            </a:endParaRPr>
          </a:p>
        </p:txBody>
      </p:sp>
      <p:sp>
        <p:nvSpPr>
          <p:cNvPr id="447" name="object 447"/>
          <p:cNvSpPr/>
          <p:nvPr/>
        </p:nvSpPr>
        <p:spPr>
          <a:xfrm>
            <a:off x="8002523" y="1655064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8" name="object 448"/>
          <p:cNvSpPr txBox="1"/>
          <p:nvPr/>
        </p:nvSpPr>
        <p:spPr>
          <a:xfrm>
            <a:off x="8069326" y="1597532"/>
            <a:ext cx="90995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OCTAGON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449" name="object 449"/>
          <p:cNvSpPr/>
          <p:nvPr/>
        </p:nvSpPr>
        <p:spPr>
          <a:xfrm>
            <a:off x="8002523" y="1935479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0" name="object 450"/>
          <p:cNvSpPr txBox="1"/>
          <p:nvPr/>
        </p:nvSpPr>
        <p:spPr>
          <a:xfrm>
            <a:off x="8069326" y="1878330"/>
            <a:ext cx="21717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РТМ</a:t>
            </a:r>
            <a:endParaRPr sz="800">
              <a:latin typeface="Arial"/>
              <a:cs typeface="Arial"/>
            </a:endParaRPr>
          </a:p>
        </p:txBody>
      </p:sp>
      <p:sp>
        <p:nvSpPr>
          <p:cNvPr id="451" name="object 451"/>
          <p:cNvSpPr/>
          <p:nvPr/>
        </p:nvSpPr>
        <p:spPr>
          <a:xfrm>
            <a:off x="8002523" y="2217420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2" name="object 452"/>
          <p:cNvSpPr txBox="1"/>
          <p:nvPr/>
        </p:nvSpPr>
        <p:spPr>
          <a:xfrm>
            <a:off x="8069326" y="2159254"/>
            <a:ext cx="3911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ИР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800">
              <a:latin typeface="Arial"/>
              <a:cs typeface="Arial"/>
            </a:endParaRPr>
          </a:p>
        </p:txBody>
      </p:sp>
      <p:sp>
        <p:nvSpPr>
          <p:cNvPr id="453" name="object 453"/>
          <p:cNvSpPr/>
          <p:nvPr/>
        </p:nvSpPr>
        <p:spPr>
          <a:xfrm>
            <a:off x="8002523" y="2497835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4" name="object 454"/>
          <p:cNvSpPr txBox="1"/>
          <p:nvPr/>
        </p:nvSpPr>
        <p:spPr>
          <a:xfrm>
            <a:off x="8069326" y="2440051"/>
            <a:ext cx="5702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MEGAPOLIS+</a:t>
            </a:r>
            <a:endParaRPr sz="800">
              <a:latin typeface="Arial"/>
              <a:cs typeface="Arial"/>
            </a:endParaRPr>
          </a:p>
        </p:txBody>
      </p:sp>
      <p:sp>
        <p:nvSpPr>
          <p:cNvPr id="455" name="object 455"/>
          <p:cNvSpPr/>
          <p:nvPr/>
        </p:nvSpPr>
        <p:spPr>
          <a:xfrm>
            <a:off x="8002523" y="2778251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6" name="object 456"/>
          <p:cNvSpPr txBox="1"/>
          <p:nvPr/>
        </p:nvSpPr>
        <p:spPr>
          <a:xfrm>
            <a:off x="8069326" y="2720721"/>
            <a:ext cx="5867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25">
                <a:solidFill>
                  <a:srgbClr val="7E7E7E"/>
                </a:solidFill>
                <a:latin typeface="Arial"/>
                <a:cs typeface="Arial"/>
              </a:rPr>
              <a:t>SV</a:t>
            </a: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457" name="object 457"/>
          <p:cNvSpPr/>
          <p:nvPr/>
        </p:nvSpPr>
        <p:spPr>
          <a:xfrm>
            <a:off x="8002523" y="3058667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8" name="object 458"/>
          <p:cNvSpPr txBox="1"/>
          <p:nvPr/>
        </p:nvSpPr>
        <p:spPr>
          <a:xfrm>
            <a:off x="8069326" y="3001772"/>
            <a:ext cx="893444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PEREKHID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459" name="object 459"/>
          <p:cNvSpPr/>
          <p:nvPr/>
        </p:nvSpPr>
        <p:spPr>
          <a:xfrm>
            <a:off x="8002523" y="334060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0" name="object 460"/>
          <p:cNvSpPr/>
          <p:nvPr/>
        </p:nvSpPr>
        <p:spPr>
          <a:xfrm>
            <a:off x="8002523" y="3621023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1" name="object 461"/>
          <p:cNvSpPr txBox="1"/>
          <p:nvPr/>
        </p:nvSpPr>
        <p:spPr>
          <a:xfrm>
            <a:off x="8069326" y="3282441"/>
            <a:ext cx="662940" cy="42925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8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НАША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СПРАВА  </a:t>
            </a:r>
            <a:r>
              <a:rPr dirty="0" sz="800" spc="-85">
                <a:solidFill>
                  <a:srgbClr val="7E7E7E"/>
                </a:solidFill>
                <a:latin typeface="Arial"/>
                <a:cs typeface="Arial"/>
              </a:rPr>
              <a:t>АУТДОР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800" spc="-110">
                <a:solidFill>
                  <a:srgbClr val="7E7E7E"/>
                </a:solidFill>
                <a:latin typeface="Arial"/>
                <a:cs typeface="Arial"/>
              </a:rPr>
              <a:t>СЕАН</a:t>
            </a:r>
            <a:endParaRPr sz="800">
              <a:latin typeface="Arial"/>
              <a:cs typeface="Arial"/>
            </a:endParaRPr>
          </a:p>
        </p:txBody>
      </p:sp>
      <p:sp>
        <p:nvSpPr>
          <p:cNvPr id="462" name="object 462"/>
          <p:cNvSpPr/>
          <p:nvPr/>
        </p:nvSpPr>
        <p:spPr>
          <a:xfrm>
            <a:off x="8002523" y="3901440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8"/>
                </a:moveTo>
                <a:lnTo>
                  <a:pt x="54864" y="56388"/>
                </a:lnTo>
                <a:lnTo>
                  <a:pt x="54864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3" name="object 463"/>
          <p:cNvSpPr txBox="1"/>
          <p:nvPr/>
        </p:nvSpPr>
        <p:spPr>
          <a:xfrm>
            <a:off x="8069326" y="3844239"/>
            <a:ext cx="3308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800" spc="-15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800" spc="-2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800">
              <a:latin typeface="Arial"/>
              <a:cs typeface="Arial"/>
            </a:endParaRPr>
          </a:p>
        </p:txBody>
      </p:sp>
      <p:sp>
        <p:nvSpPr>
          <p:cNvPr id="465" name="object 465"/>
          <p:cNvSpPr txBox="1"/>
          <p:nvPr/>
        </p:nvSpPr>
        <p:spPr>
          <a:xfrm>
            <a:off x="2707004" y="4846930"/>
            <a:ext cx="295211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DOORS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Consulting,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янв-июнь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4" name="object 464"/>
          <p:cNvSpPr txBox="1"/>
          <p:nvPr/>
        </p:nvSpPr>
        <p:spPr>
          <a:xfrm>
            <a:off x="6162802" y="798321"/>
            <a:ext cx="7969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Кон</a:t>
            </a:r>
            <a:r>
              <a:rPr dirty="0" sz="1400" spc="5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акты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Распределение </a:t>
            </a:r>
            <a:r>
              <a:rPr dirty="0" spc="-5"/>
              <a:t>рекламных </a:t>
            </a:r>
            <a:r>
              <a:rPr dirty="0" spc="-15"/>
              <a:t>поверхностей </a:t>
            </a:r>
            <a:r>
              <a:rPr dirty="0"/>
              <a:t>по</a:t>
            </a:r>
            <a:r>
              <a:rPr dirty="0" spc="105"/>
              <a:t> </a:t>
            </a:r>
            <a:r>
              <a:rPr dirty="0" spc="-5"/>
              <a:t>основным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5"/>
              <a:t>операторам Украины. </a:t>
            </a:r>
            <a:r>
              <a:rPr dirty="0" spc="-10"/>
              <a:t>1,2х1,8.</a:t>
            </a:r>
            <a:r>
              <a:rPr dirty="0" spc="50"/>
              <a:t> </a:t>
            </a:r>
            <a:r>
              <a:rPr dirty="0" spc="-25"/>
              <a:t>ТОП-5</a:t>
            </a:r>
          </a:p>
        </p:txBody>
      </p:sp>
      <p:sp>
        <p:nvSpPr>
          <p:cNvPr id="3" name="object 3"/>
          <p:cNvSpPr/>
          <p:nvPr/>
        </p:nvSpPr>
        <p:spPr>
          <a:xfrm>
            <a:off x="3433571" y="366826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73679" y="3668267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44495" y="366826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13788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83079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53896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3188" y="366826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1247" y="366826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33571" y="339090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73679" y="3390900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44495" y="3390900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13788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83079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53896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23188" y="3390900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1247" y="339090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33571" y="31120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73679" y="3112007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444495" y="311200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83079" y="3112007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53896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23188" y="3112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41247" y="31120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33571" y="283311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73679" y="2833116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44495" y="2833116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13788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83079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53896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23188" y="2833116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41247" y="283311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33571" y="25557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73679" y="255574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44495" y="255574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13788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83079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53896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123188" y="255574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41247" y="25557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33571" y="22768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773679" y="2276855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444495" y="2276855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113788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83079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53896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123188" y="22768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41247" y="22768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433571" y="19994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773679" y="1999488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444495" y="1999488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113788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83079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53896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123188" y="1999488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41247" y="19994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433571" y="17205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773679" y="1720595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444495" y="1720595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113788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783079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53896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123188" y="17205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41247" y="17205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433571" y="14432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773679" y="1443227"/>
            <a:ext cx="424180" cy="0"/>
          </a:xfrm>
          <a:custGeom>
            <a:avLst/>
            <a:gdLst/>
            <a:ahLst/>
            <a:cxnLst/>
            <a:rect l="l" t="t" r="r" b="b"/>
            <a:pathLst>
              <a:path w="424180" h="0">
                <a:moveTo>
                  <a:pt x="0" y="0"/>
                </a:moveTo>
                <a:lnTo>
                  <a:pt x="4236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444495" y="1443227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113788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83079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453896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123188" y="144322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41247" y="14432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41247" y="1164336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888491" y="3320796"/>
            <a:ext cx="234950" cy="626745"/>
          </a:xfrm>
          <a:custGeom>
            <a:avLst/>
            <a:gdLst/>
            <a:ahLst/>
            <a:cxnLst/>
            <a:rect l="l" t="t" r="r" b="b"/>
            <a:pathLst>
              <a:path w="234950" h="626745">
                <a:moveTo>
                  <a:pt x="234696" y="0"/>
                </a:moveTo>
                <a:lnTo>
                  <a:pt x="0" y="0"/>
                </a:lnTo>
                <a:lnTo>
                  <a:pt x="0" y="626363"/>
                </a:lnTo>
                <a:lnTo>
                  <a:pt x="234696" y="626363"/>
                </a:lnTo>
                <a:lnTo>
                  <a:pt x="23469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217675" y="3802379"/>
            <a:ext cx="236220" cy="144780"/>
          </a:xfrm>
          <a:custGeom>
            <a:avLst/>
            <a:gdLst/>
            <a:ahLst/>
            <a:cxnLst/>
            <a:rect l="l" t="t" r="r" b="b"/>
            <a:pathLst>
              <a:path w="236219" h="144779">
                <a:moveTo>
                  <a:pt x="236220" y="0"/>
                </a:moveTo>
                <a:lnTo>
                  <a:pt x="0" y="0"/>
                </a:lnTo>
                <a:lnTo>
                  <a:pt x="0" y="144780"/>
                </a:lnTo>
                <a:lnTo>
                  <a:pt x="236220" y="144780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548383" y="3165348"/>
            <a:ext cx="234950" cy="782320"/>
          </a:xfrm>
          <a:custGeom>
            <a:avLst/>
            <a:gdLst/>
            <a:ahLst/>
            <a:cxnLst/>
            <a:rect l="l" t="t" r="r" b="b"/>
            <a:pathLst>
              <a:path w="234950" h="782320">
                <a:moveTo>
                  <a:pt x="234696" y="0"/>
                </a:moveTo>
                <a:lnTo>
                  <a:pt x="0" y="0"/>
                </a:lnTo>
                <a:lnTo>
                  <a:pt x="0" y="781811"/>
                </a:lnTo>
                <a:lnTo>
                  <a:pt x="234696" y="781811"/>
                </a:lnTo>
                <a:lnTo>
                  <a:pt x="23469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877567" y="3122676"/>
            <a:ext cx="236220" cy="824865"/>
          </a:xfrm>
          <a:custGeom>
            <a:avLst/>
            <a:gdLst/>
            <a:ahLst/>
            <a:cxnLst/>
            <a:rect l="l" t="t" r="r" b="b"/>
            <a:pathLst>
              <a:path w="236219" h="824864">
                <a:moveTo>
                  <a:pt x="236219" y="0"/>
                </a:moveTo>
                <a:lnTo>
                  <a:pt x="0" y="0"/>
                </a:lnTo>
                <a:lnTo>
                  <a:pt x="0" y="824484"/>
                </a:lnTo>
                <a:lnTo>
                  <a:pt x="236219" y="824484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208276" y="2628900"/>
            <a:ext cx="236220" cy="1318260"/>
          </a:xfrm>
          <a:custGeom>
            <a:avLst/>
            <a:gdLst/>
            <a:ahLst/>
            <a:cxnLst/>
            <a:rect l="l" t="t" r="r" b="b"/>
            <a:pathLst>
              <a:path w="236219" h="1318260">
                <a:moveTo>
                  <a:pt x="236219" y="0"/>
                </a:moveTo>
                <a:lnTo>
                  <a:pt x="0" y="0"/>
                </a:lnTo>
                <a:lnTo>
                  <a:pt x="0" y="1318260"/>
                </a:lnTo>
                <a:lnTo>
                  <a:pt x="236219" y="1318260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537460" y="3704844"/>
            <a:ext cx="236220" cy="242570"/>
          </a:xfrm>
          <a:custGeom>
            <a:avLst/>
            <a:gdLst/>
            <a:ahLst/>
            <a:cxnLst/>
            <a:rect l="l" t="t" r="r" b="b"/>
            <a:pathLst>
              <a:path w="236219" h="242570">
                <a:moveTo>
                  <a:pt x="236219" y="0"/>
                </a:moveTo>
                <a:lnTo>
                  <a:pt x="0" y="0"/>
                </a:lnTo>
                <a:lnTo>
                  <a:pt x="0" y="242315"/>
                </a:lnTo>
                <a:lnTo>
                  <a:pt x="236219" y="242315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197351" y="3450335"/>
            <a:ext cx="236220" cy="497205"/>
          </a:xfrm>
          <a:custGeom>
            <a:avLst/>
            <a:gdLst/>
            <a:ahLst/>
            <a:cxnLst/>
            <a:rect l="l" t="t" r="r" b="b"/>
            <a:pathLst>
              <a:path w="236220" h="497204">
                <a:moveTo>
                  <a:pt x="236220" y="0"/>
                </a:moveTo>
                <a:lnTo>
                  <a:pt x="0" y="0"/>
                </a:lnTo>
                <a:lnTo>
                  <a:pt x="0" y="496823"/>
                </a:lnTo>
                <a:lnTo>
                  <a:pt x="236220" y="496823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88491" y="3078479"/>
            <a:ext cx="234950" cy="242570"/>
          </a:xfrm>
          <a:custGeom>
            <a:avLst/>
            <a:gdLst/>
            <a:ahLst/>
            <a:cxnLst/>
            <a:rect l="l" t="t" r="r" b="b"/>
            <a:pathLst>
              <a:path w="234950" h="242570">
                <a:moveTo>
                  <a:pt x="234696" y="0"/>
                </a:moveTo>
                <a:lnTo>
                  <a:pt x="0" y="0"/>
                </a:lnTo>
                <a:lnTo>
                  <a:pt x="0" y="242315"/>
                </a:lnTo>
                <a:lnTo>
                  <a:pt x="234696" y="242315"/>
                </a:lnTo>
                <a:lnTo>
                  <a:pt x="23469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217675" y="3621023"/>
            <a:ext cx="236220" cy="181610"/>
          </a:xfrm>
          <a:custGeom>
            <a:avLst/>
            <a:gdLst/>
            <a:ahLst/>
            <a:cxnLst/>
            <a:rect l="l" t="t" r="r" b="b"/>
            <a:pathLst>
              <a:path w="236219" h="181610">
                <a:moveTo>
                  <a:pt x="236220" y="0"/>
                </a:moveTo>
                <a:lnTo>
                  <a:pt x="0" y="0"/>
                </a:lnTo>
                <a:lnTo>
                  <a:pt x="0" y="181356"/>
                </a:lnTo>
                <a:lnTo>
                  <a:pt x="236220" y="181356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548383" y="2721864"/>
            <a:ext cx="234950" cy="443865"/>
          </a:xfrm>
          <a:custGeom>
            <a:avLst/>
            <a:gdLst/>
            <a:ahLst/>
            <a:cxnLst/>
            <a:rect l="l" t="t" r="r" b="b"/>
            <a:pathLst>
              <a:path w="234950" h="443864">
                <a:moveTo>
                  <a:pt x="234696" y="0"/>
                </a:moveTo>
                <a:lnTo>
                  <a:pt x="0" y="0"/>
                </a:lnTo>
                <a:lnTo>
                  <a:pt x="0" y="443484"/>
                </a:lnTo>
                <a:lnTo>
                  <a:pt x="234696" y="443484"/>
                </a:lnTo>
                <a:lnTo>
                  <a:pt x="23469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877567" y="3093720"/>
            <a:ext cx="236220" cy="29209"/>
          </a:xfrm>
          <a:custGeom>
            <a:avLst/>
            <a:gdLst/>
            <a:ahLst/>
            <a:cxnLst/>
            <a:rect l="l" t="t" r="r" b="b"/>
            <a:pathLst>
              <a:path w="236219" h="29210">
                <a:moveTo>
                  <a:pt x="0" y="28955"/>
                </a:moveTo>
                <a:lnTo>
                  <a:pt x="236219" y="28955"/>
                </a:lnTo>
                <a:lnTo>
                  <a:pt x="236219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208276" y="2624327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9143">
            <a:solidFill>
              <a:srgbClr val="AA46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37460" y="3422903"/>
            <a:ext cx="236220" cy="281940"/>
          </a:xfrm>
          <a:custGeom>
            <a:avLst/>
            <a:gdLst/>
            <a:ahLst/>
            <a:cxnLst/>
            <a:rect l="l" t="t" r="r" b="b"/>
            <a:pathLst>
              <a:path w="236219" h="281939">
                <a:moveTo>
                  <a:pt x="236219" y="0"/>
                </a:moveTo>
                <a:lnTo>
                  <a:pt x="0" y="0"/>
                </a:lnTo>
                <a:lnTo>
                  <a:pt x="0" y="281940"/>
                </a:lnTo>
                <a:lnTo>
                  <a:pt x="236219" y="281940"/>
                </a:lnTo>
                <a:lnTo>
                  <a:pt x="236219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197351" y="3212592"/>
            <a:ext cx="236220" cy="238125"/>
          </a:xfrm>
          <a:custGeom>
            <a:avLst/>
            <a:gdLst/>
            <a:ahLst/>
            <a:cxnLst/>
            <a:rect l="l" t="t" r="r" b="b"/>
            <a:pathLst>
              <a:path w="236220" h="238125">
                <a:moveTo>
                  <a:pt x="236220" y="0"/>
                </a:moveTo>
                <a:lnTo>
                  <a:pt x="0" y="0"/>
                </a:lnTo>
                <a:lnTo>
                  <a:pt x="0" y="237744"/>
                </a:lnTo>
                <a:lnTo>
                  <a:pt x="236220" y="237744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888491" y="2334767"/>
            <a:ext cx="234950" cy="744220"/>
          </a:xfrm>
          <a:custGeom>
            <a:avLst/>
            <a:gdLst/>
            <a:ahLst/>
            <a:cxnLst/>
            <a:rect l="l" t="t" r="r" b="b"/>
            <a:pathLst>
              <a:path w="234950" h="744219">
                <a:moveTo>
                  <a:pt x="234696" y="0"/>
                </a:moveTo>
                <a:lnTo>
                  <a:pt x="0" y="0"/>
                </a:lnTo>
                <a:lnTo>
                  <a:pt x="0" y="743712"/>
                </a:lnTo>
                <a:lnTo>
                  <a:pt x="234696" y="743712"/>
                </a:lnTo>
                <a:lnTo>
                  <a:pt x="2346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548383" y="2513076"/>
            <a:ext cx="234950" cy="208915"/>
          </a:xfrm>
          <a:custGeom>
            <a:avLst/>
            <a:gdLst/>
            <a:ahLst/>
            <a:cxnLst/>
            <a:rect l="l" t="t" r="r" b="b"/>
            <a:pathLst>
              <a:path w="234950" h="208914">
                <a:moveTo>
                  <a:pt x="234696" y="0"/>
                </a:moveTo>
                <a:lnTo>
                  <a:pt x="0" y="0"/>
                </a:lnTo>
                <a:lnTo>
                  <a:pt x="0" y="208787"/>
                </a:lnTo>
                <a:lnTo>
                  <a:pt x="234696" y="208787"/>
                </a:lnTo>
                <a:lnTo>
                  <a:pt x="2346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37460" y="3420617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4572">
            <a:solidFill>
              <a:srgbClr val="88A4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197351" y="3031235"/>
            <a:ext cx="236220" cy="181610"/>
          </a:xfrm>
          <a:custGeom>
            <a:avLst/>
            <a:gdLst/>
            <a:ahLst/>
            <a:cxnLst/>
            <a:rect l="l" t="t" r="r" b="b"/>
            <a:pathLst>
              <a:path w="236220" h="181610">
                <a:moveTo>
                  <a:pt x="236220" y="0"/>
                </a:moveTo>
                <a:lnTo>
                  <a:pt x="0" y="0"/>
                </a:lnTo>
                <a:lnTo>
                  <a:pt x="0" y="181356"/>
                </a:lnTo>
                <a:lnTo>
                  <a:pt x="236220" y="181356"/>
                </a:lnTo>
                <a:lnTo>
                  <a:pt x="236220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888491" y="2203704"/>
            <a:ext cx="234950" cy="131445"/>
          </a:xfrm>
          <a:custGeom>
            <a:avLst/>
            <a:gdLst/>
            <a:ahLst/>
            <a:cxnLst/>
            <a:rect l="l" t="t" r="r" b="b"/>
            <a:pathLst>
              <a:path w="234950" h="131444">
                <a:moveTo>
                  <a:pt x="234696" y="0"/>
                </a:moveTo>
                <a:lnTo>
                  <a:pt x="0" y="0"/>
                </a:lnTo>
                <a:lnTo>
                  <a:pt x="0" y="131063"/>
                </a:lnTo>
                <a:lnTo>
                  <a:pt x="234696" y="131063"/>
                </a:lnTo>
                <a:lnTo>
                  <a:pt x="234696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217675" y="3557015"/>
            <a:ext cx="236220" cy="64135"/>
          </a:xfrm>
          <a:custGeom>
            <a:avLst/>
            <a:gdLst/>
            <a:ahLst/>
            <a:cxnLst/>
            <a:rect l="l" t="t" r="r" b="b"/>
            <a:pathLst>
              <a:path w="236219" h="64135">
                <a:moveTo>
                  <a:pt x="0" y="64008"/>
                </a:moveTo>
                <a:lnTo>
                  <a:pt x="236220" y="64008"/>
                </a:lnTo>
                <a:lnTo>
                  <a:pt x="236220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548383" y="2493264"/>
            <a:ext cx="234950" cy="20320"/>
          </a:xfrm>
          <a:custGeom>
            <a:avLst/>
            <a:gdLst/>
            <a:ahLst/>
            <a:cxnLst/>
            <a:rect l="l" t="t" r="r" b="b"/>
            <a:pathLst>
              <a:path w="234950" h="20319">
                <a:moveTo>
                  <a:pt x="0" y="19812"/>
                </a:moveTo>
                <a:lnTo>
                  <a:pt x="234696" y="19812"/>
                </a:lnTo>
                <a:lnTo>
                  <a:pt x="234696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877567" y="2415539"/>
            <a:ext cx="236220" cy="678180"/>
          </a:xfrm>
          <a:custGeom>
            <a:avLst/>
            <a:gdLst/>
            <a:ahLst/>
            <a:cxnLst/>
            <a:rect l="l" t="t" r="r" b="b"/>
            <a:pathLst>
              <a:path w="236219" h="678180">
                <a:moveTo>
                  <a:pt x="236219" y="0"/>
                </a:moveTo>
                <a:lnTo>
                  <a:pt x="0" y="0"/>
                </a:lnTo>
                <a:lnTo>
                  <a:pt x="0" y="678180"/>
                </a:lnTo>
                <a:lnTo>
                  <a:pt x="236219" y="678180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208276" y="2362200"/>
            <a:ext cx="236220" cy="257810"/>
          </a:xfrm>
          <a:custGeom>
            <a:avLst/>
            <a:gdLst/>
            <a:ahLst/>
            <a:cxnLst/>
            <a:rect l="l" t="t" r="r" b="b"/>
            <a:pathLst>
              <a:path w="236219" h="257810">
                <a:moveTo>
                  <a:pt x="236219" y="0"/>
                </a:moveTo>
                <a:lnTo>
                  <a:pt x="0" y="0"/>
                </a:lnTo>
                <a:lnTo>
                  <a:pt x="0" y="257556"/>
                </a:lnTo>
                <a:lnTo>
                  <a:pt x="236219" y="257556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37460" y="3342132"/>
            <a:ext cx="236220" cy="76200"/>
          </a:xfrm>
          <a:custGeom>
            <a:avLst/>
            <a:gdLst/>
            <a:ahLst/>
            <a:cxnLst/>
            <a:rect l="l" t="t" r="r" b="b"/>
            <a:pathLst>
              <a:path w="236219" h="76200">
                <a:moveTo>
                  <a:pt x="0" y="76200"/>
                </a:moveTo>
                <a:lnTo>
                  <a:pt x="236219" y="76200"/>
                </a:lnTo>
                <a:lnTo>
                  <a:pt x="236219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197351" y="2877311"/>
            <a:ext cx="236220" cy="154305"/>
          </a:xfrm>
          <a:custGeom>
            <a:avLst/>
            <a:gdLst/>
            <a:ahLst/>
            <a:cxnLst/>
            <a:rect l="l" t="t" r="r" b="b"/>
            <a:pathLst>
              <a:path w="236220" h="154305">
                <a:moveTo>
                  <a:pt x="236220" y="0"/>
                </a:moveTo>
                <a:lnTo>
                  <a:pt x="0" y="0"/>
                </a:lnTo>
                <a:lnTo>
                  <a:pt x="0" y="153924"/>
                </a:lnTo>
                <a:lnTo>
                  <a:pt x="236220" y="153924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548383" y="1808988"/>
            <a:ext cx="234950" cy="684530"/>
          </a:xfrm>
          <a:custGeom>
            <a:avLst/>
            <a:gdLst/>
            <a:ahLst/>
            <a:cxnLst/>
            <a:rect l="l" t="t" r="r" b="b"/>
            <a:pathLst>
              <a:path w="234950" h="684530">
                <a:moveTo>
                  <a:pt x="234696" y="0"/>
                </a:moveTo>
                <a:lnTo>
                  <a:pt x="0" y="0"/>
                </a:lnTo>
                <a:lnTo>
                  <a:pt x="0" y="684276"/>
                </a:lnTo>
                <a:lnTo>
                  <a:pt x="234696" y="684276"/>
                </a:lnTo>
                <a:lnTo>
                  <a:pt x="234696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537460" y="3313176"/>
            <a:ext cx="236220" cy="29209"/>
          </a:xfrm>
          <a:custGeom>
            <a:avLst/>
            <a:gdLst/>
            <a:ahLst/>
            <a:cxnLst/>
            <a:rect l="l" t="t" r="r" b="b"/>
            <a:pathLst>
              <a:path w="236219" h="29210">
                <a:moveTo>
                  <a:pt x="0" y="28955"/>
                </a:moveTo>
                <a:lnTo>
                  <a:pt x="236219" y="28955"/>
                </a:lnTo>
                <a:lnTo>
                  <a:pt x="236219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197351" y="2808732"/>
            <a:ext cx="236220" cy="68580"/>
          </a:xfrm>
          <a:custGeom>
            <a:avLst/>
            <a:gdLst/>
            <a:ahLst/>
            <a:cxnLst/>
            <a:rect l="l" t="t" r="r" b="b"/>
            <a:pathLst>
              <a:path w="236220" h="68580">
                <a:moveTo>
                  <a:pt x="0" y="68579"/>
                </a:moveTo>
                <a:lnTo>
                  <a:pt x="236220" y="68579"/>
                </a:lnTo>
                <a:lnTo>
                  <a:pt x="23622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888491" y="1164336"/>
            <a:ext cx="234950" cy="1039494"/>
          </a:xfrm>
          <a:custGeom>
            <a:avLst/>
            <a:gdLst/>
            <a:ahLst/>
            <a:cxnLst/>
            <a:rect l="l" t="t" r="r" b="b"/>
            <a:pathLst>
              <a:path w="234950" h="1039494">
                <a:moveTo>
                  <a:pt x="234696" y="0"/>
                </a:moveTo>
                <a:lnTo>
                  <a:pt x="0" y="0"/>
                </a:lnTo>
                <a:lnTo>
                  <a:pt x="0" y="1039368"/>
                </a:lnTo>
                <a:lnTo>
                  <a:pt x="234696" y="1039368"/>
                </a:lnTo>
                <a:lnTo>
                  <a:pt x="234696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217675" y="1164336"/>
            <a:ext cx="236220" cy="2392680"/>
          </a:xfrm>
          <a:custGeom>
            <a:avLst/>
            <a:gdLst/>
            <a:ahLst/>
            <a:cxnLst/>
            <a:rect l="l" t="t" r="r" b="b"/>
            <a:pathLst>
              <a:path w="236219" h="2392679">
                <a:moveTo>
                  <a:pt x="236220" y="0"/>
                </a:moveTo>
                <a:lnTo>
                  <a:pt x="0" y="0"/>
                </a:lnTo>
                <a:lnTo>
                  <a:pt x="0" y="2392679"/>
                </a:lnTo>
                <a:lnTo>
                  <a:pt x="236220" y="2392679"/>
                </a:lnTo>
                <a:lnTo>
                  <a:pt x="23622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48383" y="1164336"/>
            <a:ext cx="234950" cy="645160"/>
          </a:xfrm>
          <a:custGeom>
            <a:avLst/>
            <a:gdLst/>
            <a:ahLst/>
            <a:cxnLst/>
            <a:rect l="l" t="t" r="r" b="b"/>
            <a:pathLst>
              <a:path w="234950" h="645160">
                <a:moveTo>
                  <a:pt x="234696" y="0"/>
                </a:moveTo>
                <a:lnTo>
                  <a:pt x="0" y="0"/>
                </a:lnTo>
                <a:lnTo>
                  <a:pt x="0" y="644651"/>
                </a:lnTo>
                <a:lnTo>
                  <a:pt x="234696" y="644651"/>
                </a:lnTo>
                <a:lnTo>
                  <a:pt x="234696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877567" y="1164336"/>
            <a:ext cx="236220" cy="1251585"/>
          </a:xfrm>
          <a:custGeom>
            <a:avLst/>
            <a:gdLst/>
            <a:ahLst/>
            <a:cxnLst/>
            <a:rect l="l" t="t" r="r" b="b"/>
            <a:pathLst>
              <a:path w="236219" h="1251585">
                <a:moveTo>
                  <a:pt x="236219" y="0"/>
                </a:moveTo>
                <a:lnTo>
                  <a:pt x="0" y="0"/>
                </a:lnTo>
                <a:lnTo>
                  <a:pt x="0" y="1251203"/>
                </a:lnTo>
                <a:lnTo>
                  <a:pt x="236219" y="1251203"/>
                </a:lnTo>
                <a:lnTo>
                  <a:pt x="236219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208276" y="1164336"/>
            <a:ext cx="236220" cy="1198245"/>
          </a:xfrm>
          <a:custGeom>
            <a:avLst/>
            <a:gdLst/>
            <a:ahLst/>
            <a:cxnLst/>
            <a:rect l="l" t="t" r="r" b="b"/>
            <a:pathLst>
              <a:path w="236219" h="1198245">
                <a:moveTo>
                  <a:pt x="236219" y="0"/>
                </a:moveTo>
                <a:lnTo>
                  <a:pt x="0" y="0"/>
                </a:lnTo>
                <a:lnTo>
                  <a:pt x="0" y="1197864"/>
                </a:lnTo>
                <a:lnTo>
                  <a:pt x="236219" y="1197864"/>
                </a:lnTo>
                <a:lnTo>
                  <a:pt x="236219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537460" y="1164336"/>
            <a:ext cx="236220" cy="2148840"/>
          </a:xfrm>
          <a:custGeom>
            <a:avLst/>
            <a:gdLst/>
            <a:ahLst/>
            <a:cxnLst/>
            <a:rect l="l" t="t" r="r" b="b"/>
            <a:pathLst>
              <a:path w="236219" h="2148840">
                <a:moveTo>
                  <a:pt x="236219" y="0"/>
                </a:moveTo>
                <a:lnTo>
                  <a:pt x="0" y="0"/>
                </a:lnTo>
                <a:lnTo>
                  <a:pt x="0" y="2148840"/>
                </a:lnTo>
                <a:lnTo>
                  <a:pt x="236219" y="2148840"/>
                </a:lnTo>
                <a:lnTo>
                  <a:pt x="236219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197351" y="1164336"/>
            <a:ext cx="236220" cy="1644650"/>
          </a:xfrm>
          <a:custGeom>
            <a:avLst/>
            <a:gdLst/>
            <a:ahLst/>
            <a:cxnLst/>
            <a:rect l="l" t="t" r="r" b="b"/>
            <a:pathLst>
              <a:path w="236220" h="1644650">
                <a:moveTo>
                  <a:pt x="236220" y="0"/>
                </a:moveTo>
                <a:lnTo>
                  <a:pt x="0" y="0"/>
                </a:lnTo>
                <a:lnTo>
                  <a:pt x="0" y="1644395"/>
                </a:lnTo>
                <a:lnTo>
                  <a:pt x="236220" y="1644395"/>
                </a:lnTo>
                <a:lnTo>
                  <a:pt x="23622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841247" y="1164336"/>
            <a:ext cx="0" cy="2783205"/>
          </a:xfrm>
          <a:custGeom>
            <a:avLst/>
            <a:gdLst/>
            <a:ahLst/>
            <a:cxnLst/>
            <a:rect l="l" t="t" r="r" b="b"/>
            <a:pathLst>
              <a:path w="0" h="2783204">
                <a:moveTo>
                  <a:pt x="0" y="278282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809244" y="3947159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809244" y="366826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809244" y="3390900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809244" y="311200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809244" y="2833116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809244" y="255574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809244" y="227685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809244" y="1999488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809244" y="1720595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809244" y="1443227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809244" y="1164336"/>
            <a:ext cx="32384" cy="0"/>
          </a:xfrm>
          <a:custGeom>
            <a:avLst/>
            <a:gdLst/>
            <a:ahLst/>
            <a:cxnLst/>
            <a:rect l="l" t="t" r="r" b="b"/>
            <a:pathLst>
              <a:path w="32384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841247" y="3947159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841247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170432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501139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830323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161032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490216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820923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151632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480815" y="3947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 txBox="1"/>
          <p:nvPr/>
        </p:nvSpPr>
        <p:spPr>
          <a:xfrm>
            <a:off x="904443" y="355409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894458" y="345503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30%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224532" y="320814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47%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580513" y="3745738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214877" y="3618738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8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930351" y="3119755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260475" y="3592779"/>
            <a:ext cx="150495" cy="35052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564386" y="2863723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554604" y="348424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240785" y="3251403"/>
            <a:ext cx="15049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904443" y="2626233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260475" y="3542157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590294" y="253720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920367" y="3014218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6944" sz="1200" spc="-6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930351" y="218922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590294" y="2423287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894458" y="2675001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24%</a:t>
            </a:r>
            <a:endParaRPr sz="8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2250439" y="2410714"/>
            <a:ext cx="150495" cy="276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800" spc="-20" b="1">
                <a:solidFill>
                  <a:srgbClr val="FFFFFF"/>
                </a:solidFill>
                <a:latin typeface="Trebuchet MS"/>
                <a:cs typeface="Trebuchet MS"/>
              </a:rPr>
              <a:t>0%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580513" y="330047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baseline="-20833" sz="1200" spc="-6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240785" y="2828518"/>
            <a:ext cx="150495" cy="36195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260475" y="3476625"/>
            <a:ext cx="5060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230" algn="l"/>
              </a:tabLst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17361" sz="1200" spc="-6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28%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904443" y="1604263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37%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564386" y="1406397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23%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10006" y="3861003"/>
            <a:ext cx="15049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58495" y="3582746"/>
            <a:ext cx="20256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58495" y="330504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20%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58495" y="3026791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30%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58495" y="274853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40%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58495" y="247015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50%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58495" y="2191893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60%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558495" y="191363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70%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558495" y="1635379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80%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58495" y="1357121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90%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506983" y="1078738"/>
            <a:ext cx="25272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40">
                <a:solidFill>
                  <a:srgbClr val="7E7E7E"/>
                </a:solidFill>
                <a:latin typeface="Arial"/>
                <a:cs typeface="Arial"/>
              </a:rPr>
              <a:t>10</a:t>
            </a: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800" spc="-14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958240" y="3992948"/>
            <a:ext cx="114300" cy="20827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ев</a:t>
            </a:r>
            <a:endParaRPr sz="7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288288" y="3991743"/>
            <a:ext cx="114300" cy="2660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непр</a:t>
            </a:r>
            <a:endParaRPr sz="7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1618106" y="3992289"/>
            <a:ext cx="114300" cy="2520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948179" y="3992241"/>
            <a:ext cx="114300" cy="295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7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278379" y="3992396"/>
            <a:ext cx="114300" cy="3314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Ха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2608452" y="3993584"/>
            <a:ext cx="114300" cy="2889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7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268598" y="3993411"/>
            <a:ext cx="114300" cy="3390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на</a:t>
            </a:r>
            <a:endParaRPr sz="7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3605784" y="123139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3673221" y="1173607"/>
            <a:ext cx="86486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BIGBOARD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UKRAINE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605784" y="174650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673221" y="1688719"/>
            <a:ext cx="3549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80">
                <a:solidFill>
                  <a:srgbClr val="7E7E7E"/>
                </a:solidFill>
                <a:latin typeface="Arial"/>
                <a:cs typeface="Arial"/>
              </a:rPr>
              <a:t>П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800" spc="-20">
                <a:solidFill>
                  <a:srgbClr val="7E7E7E"/>
                </a:solidFill>
                <a:latin typeface="Arial"/>
                <a:cs typeface="Arial"/>
              </a:rPr>
              <a:t>ЙМ</a:t>
            </a:r>
            <a:endParaRPr sz="800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3605784" y="2261616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4">
                <a:moveTo>
                  <a:pt x="0" y="54863"/>
                </a:moveTo>
                <a:lnTo>
                  <a:pt x="56387" y="54863"/>
                </a:lnTo>
                <a:lnTo>
                  <a:pt x="56387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 txBox="1"/>
          <p:nvPr/>
        </p:nvSpPr>
        <p:spPr>
          <a:xfrm>
            <a:off x="3673221" y="2203450"/>
            <a:ext cx="90995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OCTAGON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3605784" y="277520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 txBox="1"/>
          <p:nvPr/>
        </p:nvSpPr>
        <p:spPr>
          <a:xfrm>
            <a:off x="3673221" y="2718308"/>
            <a:ext cx="217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РТМ</a:t>
            </a:r>
            <a:endParaRPr sz="80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3605784" y="329031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7"/>
                </a:moveTo>
                <a:lnTo>
                  <a:pt x="56387" y="56387"/>
                </a:lnTo>
                <a:lnTo>
                  <a:pt x="56387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 txBox="1"/>
          <p:nvPr/>
        </p:nvSpPr>
        <p:spPr>
          <a:xfrm>
            <a:off x="3673221" y="3233166"/>
            <a:ext cx="662940" cy="27305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8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НАША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СПРАВА  </a:t>
            </a:r>
            <a:r>
              <a:rPr dirty="0" sz="800" spc="-85">
                <a:solidFill>
                  <a:srgbClr val="7E7E7E"/>
                </a:solidFill>
                <a:latin typeface="Arial"/>
                <a:cs typeface="Arial"/>
              </a:rPr>
              <a:t>АУТДОР</a:t>
            </a:r>
            <a:endParaRPr sz="800">
              <a:latin typeface="Arial"/>
              <a:cs typeface="Arial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3605784" y="3805428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8"/>
                </a:moveTo>
                <a:lnTo>
                  <a:pt x="56387" y="56388"/>
                </a:lnTo>
                <a:lnTo>
                  <a:pt x="56387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 txBox="1"/>
          <p:nvPr/>
        </p:nvSpPr>
        <p:spPr>
          <a:xfrm>
            <a:off x="3673221" y="3747897"/>
            <a:ext cx="3308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800" spc="-15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800" spc="-2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80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1766697" y="819403"/>
            <a:ext cx="9893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Ко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ли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чест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6" name="object 186"/>
          <p:cNvSpPr/>
          <p:nvPr/>
        </p:nvSpPr>
        <p:spPr>
          <a:xfrm>
            <a:off x="7828788" y="36484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6839711" y="3648455"/>
            <a:ext cx="754380" cy="0"/>
          </a:xfrm>
          <a:custGeom>
            <a:avLst/>
            <a:gdLst/>
            <a:ahLst/>
            <a:cxnLst/>
            <a:rect l="l" t="t" r="r" b="b"/>
            <a:pathLst>
              <a:path w="754379" h="0">
                <a:moveTo>
                  <a:pt x="0" y="0"/>
                </a:moveTo>
                <a:lnTo>
                  <a:pt x="754380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6509004" y="36484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6179820" y="364845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5849111" y="36484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518403" y="364845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5236464" y="364845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7828788" y="33695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7168895" y="3369564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6839711" y="33695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6509004" y="33695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6179820" y="336956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5849111" y="33695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518403" y="336956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236464" y="33695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7828788" y="30921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7168895" y="3092195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6839711" y="309219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6509004" y="30921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6179820" y="309219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849111" y="30921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518403" y="3092195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5236464" y="30921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7828788" y="28133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7168895" y="2813304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6839711" y="281330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6509004" y="28133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6179820" y="281330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849111" y="28133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5518403" y="281330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5236464" y="28133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7828788" y="253441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7168895" y="2534411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6839711" y="25344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6509004" y="25344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6179820" y="25344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5849111" y="25344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5518403" y="253441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5236464" y="253441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7828788" y="22570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7168895" y="2257044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6839711" y="225704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6509004" y="22570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6179820" y="2257044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5849111" y="2257044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5236464" y="2257044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 h="0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7828788" y="19781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7168895" y="1978151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6839711" y="197815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6509004" y="1978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6179820" y="197815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5849111" y="1978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5518403" y="197815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5236464" y="19781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7828788" y="170078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7168895" y="1700783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6839711" y="1700783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6509004" y="17007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6179820" y="1700783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5849111" y="17007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5518403" y="1700783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5236464" y="170078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7828788" y="142189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7168895" y="1421891"/>
            <a:ext cx="425450" cy="0"/>
          </a:xfrm>
          <a:custGeom>
            <a:avLst/>
            <a:gdLst/>
            <a:ahLst/>
            <a:cxnLst/>
            <a:rect l="l" t="t" r="r" b="b"/>
            <a:pathLst>
              <a:path w="425450" h="0">
                <a:moveTo>
                  <a:pt x="0" y="0"/>
                </a:moveTo>
                <a:lnTo>
                  <a:pt x="425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6839711" y="142189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6509004" y="1421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4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6179820" y="142189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5849111" y="1421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5518403" y="1421891"/>
            <a:ext cx="94615" cy="0"/>
          </a:xfrm>
          <a:custGeom>
            <a:avLst/>
            <a:gdLst/>
            <a:ahLst/>
            <a:cxnLst/>
            <a:rect l="l" t="t" r="r" b="b"/>
            <a:pathLst>
              <a:path w="94614" h="0">
                <a:moveTo>
                  <a:pt x="0" y="0"/>
                </a:moveTo>
                <a:lnTo>
                  <a:pt x="944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5236464" y="142189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5236464" y="1144524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5283708" y="3230879"/>
            <a:ext cx="234950" cy="695325"/>
          </a:xfrm>
          <a:custGeom>
            <a:avLst/>
            <a:gdLst/>
            <a:ahLst/>
            <a:cxnLst/>
            <a:rect l="l" t="t" r="r" b="b"/>
            <a:pathLst>
              <a:path w="234950" h="695325">
                <a:moveTo>
                  <a:pt x="234695" y="0"/>
                </a:moveTo>
                <a:lnTo>
                  <a:pt x="0" y="0"/>
                </a:lnTo>
                <a:lnTo>
                  <a:pt x="0" y="694944"/>
                </a:lnTo>
                <a:lnTo>
                  <a:pt x="234695" y="694944"/>
                </a:lnTo>
                <a:lnTo>
                  <a:pt x="23469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5612891" y="3794759"/>
            <a:ext cx="236220" cy="131445"/>
          </a:xfrm>
          <a:custGeom>
            <a:avLst/>
            <a:gdLst/>
            <a:ahLst/>
            <a:cxnLst/>
            <a:rect l="l" t="t" r="r" b="b"/>
            <a:pathLst>
              <a:path w="236220" h="131445">
                <a:moveTo>
                  <a:pt x="236220" y="0"/>
                </a:moveTo>
                <a:lnTo>
                  <a:pt x="0" y="0"/>
                </a:lnTo>
                <a:lnTo>
                  <a:pt x="0" y="131063"/>
                </a:lnTo>
                <a:lnTo>
                  <a:pt x="236220" y="131063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5943600" y="3275076"/>
            <a:ext cx="236220" cy="650875"/>
          </a:xfrm>
          <a:custGeom>
            <a:avLst/>
            <a:gdLst/>
            <a:ahLst/>
            <a:cxnLst/>
            <a:rect l="l" t="t" r="r" b="b"/>
            <a:pathLst>
              <a:path w="236220" h="650875">
                <a:moveTo>
                  <a:pt x="236220" y="0"/>
                </a:moveTo>
                <a:lnTo>
                  <a:pt x="0" y="0"/>
                </a:lnTo>
                <a:lnTo>
                  <a:pt x="0" y="650748"/>
                </a:lnTo>
                <a:lnTo>
                  <a:pt x="236220" y="650748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6272784" y="3169920"/>
            <a:ext cx="236220" cy="756285"/>
          </a:xfrm>
          <a:custGeom>
            <a:avLst/>
            <a:gdLst/>
            <a:ahLst/>
            <a:cxnLst/>
            <a:rect l="l" t="t" r="r" b="b"/>
            <a:pathLst>
              <a:path w="236220" h="756285">
                <a:moveTo>
                  <a:pt x="236219" y="0"/>
                </a:moveTo>
                <a:lnTo>
                  <a:pt x="0" y="0"/>
                </a:lnTo>
                <a:lnTo>
                  <a:pt x="0" y="755904"/>
                </a:lnTo>
                <a:lnTo>
                  <a:pt x="236219" y="755904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6603492" y="2351532"/>
            <a:ext cx="236220" cy="1574800"/>
          </a:xfrm>
          <a:custGeom>
            <a:avLst/>
            <a:gdLst/>
            <a:ahLst/>
            <a:cxnLst/>
            <a:rect l="l" t="t" r="r" b="b"/>
            <a:pathLst>
              <a:path w="236220" h="1574800">
                <a:moveTo>
                  <a:pt x="236219" y="0"/>
                </a:moveTo>
                <a:lnTo>
                  <a:pt x="0" y="0"/>
                </a:lnTo>
                <a:lnTo>
                  <a:pt x="0" y="1574292"/>
                </a:lnTo>
                <a:lnTo>
                  <a:pt x="236219" y="1574292"/>
                </a:lnTo>
                <a:lnTo>
                  <a:pt x="23621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6932676" y="3648455"/>
            <a:ext cx="236220" cy="277495"/>
          </a:xfrm>
          <a:custGeom>
            <a:avLst/>
            <a:gdLst/>
            <a:ahLst/>
            <a:cxnLst/>
            <a:rect l="l" t="t" r="r" b="b"/>
            <a:pathLst>
              <a:path w="236220" h="277495">
                <a:moveTo>
                  <a:pt x="236220" y="0"/>
                </a:moveTo>
                <a:lnTo>
                  <a:pt x="0" y="0"/>
                </a:lnTo>
                <a:lnTo>
                  <a:pt x="0" y="277368"/>
                </a:lnTo>
                <a:lnTo>
                  <a:pt x="236220" y="277368"/>
                </a:lnTo>
                <a:lnTo>
                  <a:pt x="23622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7594092" y="3384803"/>
            <a:ext cx="234950" cy="541020"/>
          </a:xfrm>
          <a:custGeom>
            <a:avLst/>
            <a:gdLst/>
            <a:ahLst/>
            <a:cxnLst/>
            <a:rect l="l" t="t" r="r" b="b"/>
            <a:pathLst>
              <a:path w="234950" h="541020">
                <a:moveTo>
                  <a:pt x="234696" y="0"/>
                </a:moveTo>
                <a:lnTo>
                  <a:pt x="0" y="0"/>
                </a:lnTo>
                <a:lnTo>
                  <a:pt x="0" y="541020"/>
                </a:lnTo>
                <a:lnTo>
                  <a:pt x="234696" y="541020"/>
                </a:lnTo>
                <a:lnTo>
                  <a:pt x="23469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5283708" y="2990088"/>
            <a:ext cx="234950" cy="241300"/>
          </a:xfrm>
          <a:custGeom>
            <a:avLst/>
            <a:gdLst/>
            <a:ahLst/>
            <a:cxnLst/>
            <a:rect l="l" t="t" r="r" b="b"/>
            <a:pathLst>
              <a:path w="234950" h="241300">
                <a:moveTo>
                  <a:pt x="234695" y="0"/>
                </a:moveTo>
                <a:lnTo>
                  <a:pt x="0" y="0"/>
                </a:lnTo>
                <a:lnTo>
                  <a:pt x="0" y="240792"/>
                </a:lnTo>
                <a:lnTo>
                  <a:pt x="234695" y="240792"/>
                </a:lnTo>
                <a:lnTo>
                  <a:pt x="23469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5612891" y="3570732"/>
            <a:ext cx="236220" cy="224154"/>
          </a:xfrm>
          <a:custGeom>
            <a:avLst/>
            <a:gdLst/>
            <a:ahLst/>
            <a:cxnLst/>
            <a:rect l="l" t="t" r="r" b="b"/>
            <a:pathLst>
              <a:path w="236220" h="224154">
                <a:moveTo>
                  <a:pt x="236220" y="0"/>
                </a:moveTo>
                <a:lnTo>
                  <a:pt x="0" y="0"/>
                </a:lnTo>
                <a:lnTo>
                  <a:pt x="0" y="224028"/>
                </a:lnTo>
                <a:lnTo>
                  <a:pt x="236220" y="224028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5943600" y="2993135"/>
            <a:ext cx="236220" cy="281940"/>
          </a:xfrm>
          <a:custGeom>
            <a:avLst/>
            <a:gdLst/>
            <a:ahLst/>
            <a:cxnLst/>
            <a:rect l="l" t="t" r="r" b="b"/>
            <a:pathLst>
              <a:path w="236220" h="281939">
                <a:moveTo>
                  <a:pt x="236220" y="0"/>
                </a:moveTo>
                <a:lnTo>
                  <a:pt x="0" y="0"/>
                </a:lnTo>
                <a:lnTo>
                  <a:pt x="0" y="281939"/>
                </a:lnTo>
                <a:lnTo>
                  <a:pt x="236220" y="281939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6272784" y="3130295"/>
            <a:ext cx="236220" cy="40005"/>
          </a:xfrm>
          <a:custGeom>
            <a:avLst/>
            <a:gdLst/>
            <a:ahLst/>
            <a:cxnLst/>
            <a:rect l="l" t="t" r="r" b="b"/>
            <a:pathLst>
              <a:path w="236220" h="40005">
                <a:moveTo>
                  <a:pt x="0" y="39624"/>
                </a:moveTo>
                <a:lnTo>
                  <a:pt x="236219" y="39624"/>
                </a:lnTo>
                <a:lnTo>
                  <a:pt x="236219" y="0"/>
                </a:lnTo>
                <a:lnTo>
                  <a:pt x="0" y="0"/>
                </a:lnTo>
                <a:lnTo>
                  <a:pt x="0" y="39624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6603492" y="234696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9143">
            <a:solidFill>
              <a:srgbClr val="AA46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6932676" y="3337559"/>
            <a:ext cx="236220" cy="311150"/>
          </a:xfrm>
          <a:custGeom>
            <a:avLst/>
            <a:gdLst/>
            <a:ahLst/>
            <a:cxnLst/>
            <a:rect l="l" t="t" r="r" b="b"/>
            <a:pathLst>
              <a:path w="236220" h="311150">
                <a:moveTo>
                  <a:pt x="236220" y="0"/>
                </a:moveTo>
                <a:lnTo>
                  <a:pt x="0" y="0"/>
                </a:lnTo>
                <a:lnTo>
                  <a:pt x="0" y="310895"/>
                </a:lnTo>
                <a:lnTo>
                  <a:pt x="236220" y="310895"/>
                </a:lnTo>
                <a:lnTo>
                  <a:pt x="23622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7594092" y="3144011"/>
            <a:ext cx="234950" cy="241300"/>
          </a:xfrm>
          <a:custGeom>
            <a:avLst/>
            <a:gdLst/>
            <a:ahLst/>
            <a:cxnLst/>
            <a:rect l="l" t="t" r="r" b="b"/>
            <a:pathLst>
              <a:path w="234950" h="241300">
                <a:moveTo>
                  <a:pt x="234696" y="0"/>
                </a:moveTo>
                <a:lnTo>
                  <a:pt x="0" y="0"/>
                </a:lnTo>
                <a:lnTo>
                  <a:pt x="0" y="240792"/>
                </a:lnTo>
                <a:lnTo>
                  <a:pt x="234696" y="240792"/>
                </a:lnTo>
                <a:lnTo>
                  <a:pt x="23469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5283708" y="2255520"/>
            <a:ext cx="234950" cy="734695"/>
          </a:xfrm>
          <a:custGeom>
            <a:avLst/>
            <a:gdLst/>
            <a:ahLst/>
            <a:cxnLst/>
            <a:rect l="l" t="t" r="r" b="b"/>
            <a:pathLst>
              <a:path w="234950" h="734694">
                <a:moveTo>
                  <a:pt x="234695" y="0"/>
                </a:moveTo>
                <a:lnTo>
                  <a:pt x="0" y="0"/>
                </a:lnTo>
                <a:lnTo>
                  <a:pt x="0" y="734568"/>
                </a:lnTo>
                <a:lnTo>
                  <a:pt x="234695" y="734568"/>
                </a:lnTo>
                <a:lnTo>
                  <a:pt x="234695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5943600" y="2677667"/>
            <a:ext cx="236220" cy="315595"/>
          </a:xfrm>
          <a:custGeom>
            <a:avLst/>
            <a:gdLst/>
            <a:ahLst/>
            <a:cxnLst/>
            <a:rect l="l" t="t" r="r" b="b"/>
            <a:pathLst>
              <a:path w="236220" h="315594">
                <a:moveTo>
                  <a:pt x="236220" y="0"/>
                </a:moveTo>
                <a:lnTo>
                  <a:pt x="0" y="0"/>
                </a:lnTo>
                <a:lnTo>
                  <a:pt x="0" y="315468"/>
                </a:lnTo>
                <a:lnTo>
                  <a:pt x="236220" y="315468"/>
                </a:lnTo>
                <a:lnTo>
                  <a:pt x="236220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6932676" y="333375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6220" y="0"/>
                </a:lnTo>
              </a:path>
            </a:pathLst>
          </a:custGeom>
          <a:ln w="7620">
            <a:solidFill>
              <a:srgbClr val="88A4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7594092" y="2906267"/>
            <a:ext cx="234950" cy="238125"/>
          </a:xfrm>
          <a:custGeom>
            <a:avLst/>
            <a:gdLst/>
            <a:ahLst/>
            <a:cxnLst/>
            <a:rect l="l" t="t" r="r" b="b"/>
            <a:pathLst>
              <a:path w="234950" h="238125">
                <a:moveTo>
                  <a:pt x="234696" y="0"/>
                </a:moveTo>
                <a:lnTo>
                  <a:pt x="0" y="0"/>
                </a:lnTo>
                <a:lnTo>
                  <a:pt x="0" y="237744"/>
                </a:lnTo>
                <a:lnTo>
                  <a:pt x="234696" y="237744"/>
                </a:lnTo>
                <a:lnTo>
                  <a:pt x="234696" y="0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5283708" y="2138172"/>
            <a:ext cx="234950" cy="117475"/>
          </a:xfrm>
          <a:custGeom>
            <a:avLst/>
            <a:gdLst/>
            <a:ahLst/>
            <a:cxnLst/>
            <a:rect l="l" t="t" r="r" b="b"/>
            <a:pathLst>
              <a:path w="234950" h="117475">
                <a:moveTo>
                  <a:pt x="234695" y="0"/>
                </a:moveTo>
                <a:lnTo>
                  <a:pt x="0" y="0"/>
                </a:lnTo>
                <a:lnTo>
                  <a:pt x="0" y="117347"/>
                </a:lnTo>
                <a:lnTo>
                  <a:pt x="234695" y="117347"/>
                </a:lnTo>
                <a:lnTo>
                  <a:pt x="234695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5612891" y="3496055"/>
            <a:ext cx="236220" cy="74930"/>
          </a:xfrm>
          <a:custGeom>
            <a:avLst/>
            <a:gdLst/>
            <a:ahLst/>
            <a:cxnLst/>
            <a:rect l="l" t="t" r="r" b="b"/>
            <a:pathLst>
              <a:path w="236220" h="74929">
                <a:moveTo>
                  <a:pt x="0" y="74676"/>
                </a:moveTo>
                <a:lnTo>
                  <a:pt x="236220" y="74676"/>
                </a:lnTo>
                <a:lnTo>
                  <a:pt x="236220" y="0"/>
                </a:lnTo>
                <a:lnTo>
                  <a:pt x="0" y="0"/>
                </a:lnTo>
                <a:lnTo>
                  <a:pt x="0" y="74676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5943600" y="2659379"/>
            <a:ext cx="236220" cy="18415"/>
          </a:xfrm>
          <a:custGeom>
            <a:avLst/>
            <a:gdLst/>
            <a:ahLst/>
            <a:cxnLst/>
            <a:rect l="l" t="t" r="r" b="b"/>
            <a:pathLst>
              <a:path w="236220" h="18414">
                <a:moveTo>
                  <a:pt x="0" y="18287"/>
                </a:moveTo>
                <a:lnTo>
                  <a:pt x="236220" y="18287"/>
                </a:lnTo>
                <a:lnTo>
                  <a:pt x="236220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6272784" y="2476500"/>
            <a:ext cx="236220" cy="654050"/>
          </a:xfrm>
          <a:custGeom>
            <a:avLst/>
            <a:gdLst/>
            <a:ahLst/>
            <a:cxnLst/>
            <a:rect l="l" t="t" r="r" b="b"/>
            <a:pathLst>
              <a:path w="236220" h="654050">
                <a:moveTo>
                  <a:pt x="236219" y="0"/>
                </a:moveTo>
                <a:lnTo>
                  <a:pt x="0" y="0"/>
                </a:lnTo>
                <a:lnTo>
                  <a:pt x="0" y="653795"/>
                </a:lnTo>
                <a:lnTo>
                  <a:pt x="236219" y="653795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6603492" y="2133600"/>
            <a:ext cx="236220" cy="208915"/>
          </a:xfrm>
          <a:custGeom>
            <a:avLst/>
            <a:gdLst/>
            <a:ahLst/>
            <a:cxnLst/>
            <a:rect l="l" t="t" r="r" b="b"/>
            <a:pathLst>
              <a:path w="236220" h="208914">
                <a:moveTo>
                  <a:pt x="236219" y="0"/>
                </a:moveTo>
                <a:lnTo>
                  <a:pt x="0" y="0"/>
                </a:lnTo>
                <a:lnTo>
                  <a:pt x="0" y="208787"/>
                </a:lnTo>
                <a:lnTo>
                  <a:pt x="236219" y="208787"/>
                </a:lnTo>
                <a:lnTo>
                  <a:pt x="236219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6932676" y="3229355"/>
            <a:ext cx="236220" cy="100965"/>
          </a:xfrm>
          <a:custGeom>
            <a:avLst/>
            <a:gdLst/>
            <a:ahLst/>
            <a:cxnLst/>
            <a:rect l="l" t="t" r="r" b="b"/>
            <a:pathLst>
              <a:path w="236220" h="100964">
                <a:moveTo>
                  <a:pt x="236220" y="0"/>
                </a:moveTo>
                <a:lnTo>
                  <a:pt x="0" y="0"/>
                </a:lnTo>
                <a:lnTo>
                  <a:pt x="0" y="100583"/>
                </a:lnTo>
                <a:lnTo>
                  <a:pt x="236220" y="100583"/>
                </a:lnTo>
                <a:lnTo>
                  <a:pt x="236220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7594092" y="2747772"/>
            <a:ext cx="234950" cy="158750"/>
          </a:xfrm>
          <a:custGeom>
            <a:avLst/>
            <a:gdLst/>
            <a:ahLst/>
            <a:cxnLst/>
            <a:rect l="l" t="t" r="r" b="b"/>
            <a:pathLst>
              <a:path w="234950" h="158750">
                <a:moveTo>
                  <a:pt x="234696" y="0"/>
                </a:moveTo>
                <a:lnTo>
                  <a:pt x="0" y="0"/>
                </a:lnTo>
                <a:lnTo>
                  <a:pt x="0" y="158495"/>
                </a:lnTo>
                <a:lnTo>
                  <a:pt x="234696" y="158495"/>
                </a:lnTo>
                <a:lnTo>
                  <a:pt x="234696" y="0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5943600" y="1839467"/>
            <a:ext cx="236220" cy="820419"/>
          </a:xfrm>
          <a:custGeom>
            <a:avLst/>
            <a:gdLst/>
            <a:ahLst/>
            <a:cxnLst/>
            <a:rect l="l" t="t" r="r" b="b"/>
            <a:pathLst>
              <a:path w="236220" h="820419">
                <a:moveTo>
                  <a:pt x="236220" y="0"/>
                </a:moveTo>
                <a:lnTo>
                  <a:pt x="0" y="0"/>
                </a:lnTo>
                <a:lnTo>
                  <a:pt x="0" y="819912"/>
                </a:lnTo>
                <a:lnTo>
                  <a:pt x="236220" y="819912"/>
                </a:lnTo>
                <a:lnTo>
                  <a:pt x="236220" y="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6932676" y="3195827"/>
            <a:ext cx="236220" cy="33655"/>
          </a:xfrm>
          <a:custGeom>
            <a:avLst/>
            <a:gdLst/>
            <a:ahLst/>
            <a:cxnLst/>
            <a:rect l="l" t="t" r="r" b="b"/>
            <a:pathLst>
              <a:path w="236220" h="33655">
                <a:moveTo>
                  <a:pt x="0" y="33527"/>
                </a:moveTo>
                <a:lnTo>
                  <a:pt x="236220" y="33527"/>
                </a:lnTo>
                <a:lnTo>
                  <a:pt x="236220" y="0"/>
                </a:lnTo>
                <a:lnTo>
                  <a:pt x="0" y="0"/>
                </a:lnTo>
                <a:lnTo>
                  <a:pt x="0" y="33527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7594092" y="2662427"/>
            <a:ext cx="234950" cy="85725"/>
          </a:xfrm>
          <a:custGeom>
            <a:avLst/>
            <a:gdLst/>
            <a:ahLst/>
            <a:cxnLst/>
            <a:rect l="l" t="t" r="r" b="b"/>
            <a:pathLst>
              <a:path w="234950" h="85725">
                <a:moveTo>
                  <a:pt x="0" y="85344"/>
                </a:moveTo>
                <a:lnTo>
                  <a:pt x="234696" y="85344"/>
                </a:lnTo>
                <a:lnTo>
                  <a:pt x="234696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5283708" y="1144524"/>
            <a:ext cx="234950" cy="993775"/>
          </a:xfrm>
          <a:custGeom>
            <a:avLst/>
            <a:gdLst/>
            <a:ahLst/>
            <a:cxnLst/>
            <a:rect l="l" t="t" r="r" b="b"/>
            <a:pathLst>
              <a:path w="234950" h="993775">
                <a:moveTo>
                  <a:pt x="234695" y="0"/>
                </a:moveTo>
                <a:lnTo>
                  <a:pt x="0" y="0"/>
                </a:lnTo>
                <a:lnTo>
                  <a:pt x="0" y="993648"/>
                </a:lnTo>
                <a:lnTo>
                  <a:pt x="234695" y="993648"/>
                </a:lnTo>
                <a:lnTo>
                  <a:pt x="234695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5612891" y="1144524"/>
            <a:ext cx="236220" cy="2352040"/>
          </a:xfrm>
          <a:custGeom>
            <a:avLst/>
            <a:gdLst/>
            <a:ahLst/>
            <a:cxnLst/>
            <a:rect l="l" t="t" r="r" b="b"/>
            <a:pathLst>
              <a:path w="236220" h="2352040">
                <a:moveTo>
                  <a:pt x="236220" y="0"/>
                </a:moveTo>
                <a:lnTo>
                  <a:pt x="0" y="0"/>
                </a:lnTo>
                <a:lnTo>
                  <a:pt x="0" y="2351532"/>
                </a:lnTo>
                <a:lnTo>
                  <a:pt x="236220" y="2351532"/>
                </a:lnTo>
                <a:lnTo>
                  <a:pt x="23622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5943600" y="1144524"/>
            <a:ext cx="236220" cy="695325"/>
          </a:xfrm>
          <a:custGeom>
            <a:avLst/>
            <a:gdLst/>
            <a:ahLst/>
            <a:cxnLst/>
            <a:rect l="l" t="t" r="r" b="b"/>
            <a:pathLst>
              <a:path w="236220" h="695325">
                <a:moveTo>
                  <a:pt x="236220" y="0"/>
                </a:moveTo>
                <a:lnTo>
                  <a:pt x="0" y="0"/>
                </a:lnTo>
                <a:lnTo>
                  <a:pt x="0" y="694943"/>
                </a:lnTo>
                <a:lnTo>
                  <a:pt x="236220" y="694943"/>
                </a:lnTo>
                <a:lnTo>
                  <a:pt x="23622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6272784" y="1144524"/>
            <a:ext cx="236220" cy="1332230"/>
          </a:xfrm>
          <a:custGeom>
            <a:avLst/>
            <a:gdLst/>
            <a:ahLst/>
            <a:cxnLst/>
            <a:rect l="l" t="t" r="r" b="b"/>
            <a:pathLst>
              <a:path w="236220" h="1332230">
                <a:moveTo>
                  <a:pt x="236219" y="0"/>
                </a:moveTo>
                <a:lnTo>
                  <a:pt x="0" y="0"/>
                </a:lnTo>
                <a:lnTo>
                  <a:pt x="0" y="1331976"/>
                </a:lnTo>
                <a:lnTo>
                  <a:pt x="236219" y="1331976"/>
                </a:lnTo>
                <a:lnTo>
                  <a:pt x="236219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6603492" y="1144524"/>
            <a:ext cx="236220" cy="989330"/>
          </a:xfrm>
          <a:custGeom>
            <a:avLst/>
            <a:gdLst/>
            <a:ahLst/>
            <a:cxnLst/>
            <a:rect l="l" t="t" r="r" b="b"/>
            <a:pathLst>
              <a:path w="236220" h="989330">
                <a:moveTo>
                  <a:pt x="236219" y="0"/>
                </a:moveTo>
                <a:lnTo>
                  <a:pt x="0" y="0"/>
                </a:lnTo>
                <a:lnTo>
                  <a:pt x="0" y="989076"/>
                </a:lnTo>
                <a:lnTo>
                  <a:pt x="236219" y="989076"/>
                </a:lnTo>
                <a:lnTo>
                  <a:pt x="236219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6932676" y="1144524"/>
            <a:ext cx="236220" cy="2051685"/>
          </a:xfrm>
          <a:custGeom>
            <a:avLst/>
            <a:gdLst/>
            <a:ahLst/>
            <a:cxnLst/>
            <a:rect l="l" t="t" r="r" b="b"/>
            <a:pathLst>
              <a:path w="236220" h="2051685">
                <a:moveTo>
                  <a:pt x="236220" y="0"/>
                </a:moveTo>
                <a:lnTo>
                  <a:pt x="0" y="0"/>
                </a:lnTo>
                <a:lnTo>
                  <a:pt x="0" y="2051303"/>
                </a:lnTo>
                <a:lnTo>
                  <a:pt x="236220" y="2051303"/>
                </a:lnTo>
                <a:lnTo>
                  <a:pt x="23622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7594092" y="1144524"/>
            <a:ext cx="234950" cy="1518285"/>
          </a:xfrm>
          <a:custGeom>
            <a:avLst/>
            <a:gdLst/>
            <a:ahLst/>
            <a:cxnLst/>
            <a:rect l="l" t="t" r="r" b="b"/>
            <a:pathLst>
              <a:path w="234950" h="1518285">
                <a:moveTo>
                  <a:pt x="234696" y="0"/>
                </a:moveTo>
                <a:lnTo>
                  <a:pt x="0" y="0"/>
                </a:lnTo>
                <a:lnTo>
                  <a:pt x="0" y="1517903"/>
                </a:lnTo>
                <a:lnTo>
                  <a:pt x="234696" y="1517903"/>
                </a:lnTo>
                <a:lnTo>
                  <a:pt x="234696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5236464" y="1144524"/>
            <a:ext cx="0" cy="2781300"/>
          </a:xfrm>
          <a:custGeom>
            <a:avLst/>
            <a:gdLst/>
            <a:ahLst/>
            <a:cxnLst/>
            <a:rect l="l" t="t" r="r" b="b"/>
            <a:pathLst>
              <a:path w="0" h="2781300">
                <a:moveTo>
                  <a:pt x="0" y="2781300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5204459" y="3925823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5204459" y="3648455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5204459" y="336956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5204459" y="3092195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5204459" y="281330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5204459" y="253441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5204459" y="225704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5204459" y="197815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5204459" y="1700783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5204459" y="1421891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5204459" y="1144524"/>
            <a:ext cx="32384" cy="0"/>
          </a:xfrm>
          <a:custGeom>
            <a:avLst/>
            <a:gdLst/>
            <a:ahLst/>
            <a:cxnLst/>
            <a:rect l="l" t="t" r="r" b="b"/>
            <a:pathLst>
              <a:path w="32385" h="0">
                <a:moveTo>
                  <a:pt x="0" y="0"/>
                </a:moveTo>
                <a:lnTo>
                  <a:pt x="320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5236464" y="3925823"/>
            <a:ext cx="2639695" cy="0"/>
          </a:xfrm>
          <a:custGeom>
            <a:avLst/>
            <a:gdLst/>
            <a:ahLst/>
            <a:cxnLst/>
            <a:rect l="l" t="t" r="r" b="b"/>
            <a:pathLst>
              <a:path w="2639695" h="0">
                <a:moveTo>
                  <a:pt x="0" y="0"/>
                </a:moveTo>
                <a:lnTo>
                  <a:pt x="26395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5236464" y="3925823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9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5565647" y="3925823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9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5896355" y="3925823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9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6225540" y="3925823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9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6556247" y="3925823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9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6886956" y="3925823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9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7216140" y="3925823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9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7546847" y="3925823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9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7876031" y="3925823"/>
            <a:ext cx="0" cy="29209"/>
          </a:xfrm>
          <a:custGeom>
            <a:avLst/>
            <a:gdLst/>
            <a:ahLst/>
            <a:cxnLst/>
            <a:rect l="l" t="t" r="r" b="b"/>
            <a:pathLst>
              <a:path w="0" h="29210">
                <a:moveTo>
                  <a:pt x="0" y="0"/>
                </a:moveTo>
                <a:lnTo>
                  <a:pt x="0" y="2895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 txBox="1"/>
          <p:nvPr/>
        </p:nvSpPr>
        <p:spPr>
          <a:xfrm>
            <a:off x="5300598" y="349859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25%</a:t>
            </a:r>
            <a:endParaRPr sz="800">
              <a:latin typeface="Arial"/>
              <a:cs typeface="Arial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5960490" y="352120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23%</a:t>
            </a:r>
            <a:endParaRPr sz="800">
              <a:latin typeface="Arial"/>
              <a:cs typeface="Arial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6290564" y="3468751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27%</a:t>
            </a:r>
            <a:endParaRPr sz="800">
              <a:latin typeface="Arial"/>
              <a:cs typeface="Arial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6950709" y="3707638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7610982" y="3575684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19%</a:t>
            </a:r>
            <a:endParaRPr sz="800">
              <a:latin typeface="Arial"/>
              <a:cs typeface="Arial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5326507" y="3030474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5656579" y="3547922"/>
            <a:ext cx="150495" cy="38100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5960490" y="3054477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6950709" y="341350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7636891" y="3184398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5300598" y="254330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26%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5656579" y="3491229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5960490" y="2755773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6316471" y="3070987"/>
            <a:ext cx="5067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230" algn="l"/>
              </a:tabLst>
            </a:pPr>
            <a:r>
              <a:rPr dirty="0" baseline="10416" sz="1200" spc="-675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800" spc="-4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baseline="10416" sz="1200" spc="-209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dirty="0" baseline="10416" sz="120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baseline="6944" sz="1200" spc="-112">
                <a:solidFill>
                  <a:srgbClr val="FFFFFF"/>
                </a:solidFill>
                <a:latin typeface="Arial"/>
                <a:cs typeface="Arial"/>
              </a:rPr>
              <a:t>57%</a:t>
            </a:r>
            <a:endParaRPr baseline="6944" sz="1200">
              <a:latin typeface="Arial"/>
              <a:cs typeface="Arial"/>
            </a:endParaRPr>
          </a:p>
        </p:txBody>
      </p:sp>
      <p:sp>
        <p:nvSpPr>
          <p:cNvPr id="328" name="object 328"/>
          <p:cNvSpPr txBox="1"/>
          <p:nvPr/>
        </p:nvSpPr>
        <p:spPr>
          <a:xfrm>
            <a:off x="6976618" y="3253562"/>
            <a:ext cx="15049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FFFFFF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7636891" y="294513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5326507" y="2116582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5986398" y="2588514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6290564" y="272376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24%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6646544" y="2158111"/>
            <a:ext cx="150495" cy="2527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89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890"/>
              </a:lnSpc>
            </a:pPr>
            <a:r>
              <a:rPr dirty="0" sz="800" spc="-20" b="1">
                <a:solidFill>
                  <a:srgbClr val="FFFFFF"/>
                </a:solidFill>
                <a:latin typeface="Trebuchet MS"/>
                <a:cs typeface="Trebuchet MS"/>
              </a:rPr>
              <a:t>0%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6976618" y="3199257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7636891" y="2747264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5656579" y="3416300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45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baseline="-20833" sz="1200" spc="-6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800" spc="-14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5300598" y="1560702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36%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5960490" y="1411351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25%</a:t>
            </a:r>
            <a:endParaRPr sz="800">
              <a:latin typeface="Arial"/>
              <a:cs typeface="Arial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5006085" y="3840886"/>
            <a:ext cx="15049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4954651" y="3562603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4954651" y="328434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20%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4954651" y="3006090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30%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4954651" y="272770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40%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4954651" y="2449449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50%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4954651" y="2171192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60%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6" name="object 346"/>
          <p:cNvSpPr txBox="1"/>
          <p:nvPr/>
        </p:nvSpPr>
        <p:spPr>
          <a:xfrm>
            <a:off x="4954651" y="189293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70%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7" name="object 347"/>
          <p:cNvSpPr txBox="1"/>
          <p:nvPr/>
        </p:nvSpPr>
        <p:spPr>
          <a:xfrm>
            <a:off x="4954651" y="1614677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80%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8" name="object 348"/>
          <p:cNvSpPr txBox="1"/>
          <p:nvPr/>
        </p:nvSpPr>
        <p:spPr>
          <a:xfrm>
            <a:off x="4954651" y="1335989"/>
            <a:ext cx="202565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90%</a:t>
            </a:r>
            <a:endParaRPr sz="800">
              <a:latin typeface="Arial"/>
              <a:cs typeface="Arial"/>
            </a:endParaRPr>
          </a:p>
        </p:txBody>
      </p:sp>
      <p:sp>
        <p:nvSpPr>
          <p:cNvPr id="349" name="object 349"/>
          <p:cNvSpPr txBox="1"/>
          <p:nvPr/>
        </p:nvSpPr>
        <p:spPr>
          <a:xfrm>
            <a:off x="4903089" y="1057732"/>
            <a:ext cx="252729" cy="148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40">
                <a:solidFill>
                  <a:srgbClr val="7E7E7E"/>
                </a:solidFill>
                <a:latin typeface="Arial"/>
                <a:cs typeface="Arial"/>
              </a:rPr>
              <a:t>10</a:t>
            </a:r>
            <a:r>
              <a:rPr dirty="0" sz="8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800" spc="-13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800">
              <a:latin typeface="Arial"/>
              <a:cs typeface="Arial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5354320" y="3972221"/>
            <a:ext cx="114300" cy="20827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ев</a:t>
            </a:r>
            <a:endParaRPr sz="700">
              <a:latin typeface="Arial"/>
              <a:cs typeface="Arial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5684520" y="3971321"/>
            <a:ext cx="114300" cy="2660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непр</a:t>
            </a:r>
            <a:endParaRPr sz="700">
              <a:latin typeface="Arial"/>
              <a:cs typeface="Arial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6014211" y="3971867"/>
            <a:ext cx="114300" cy="2520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353" name="object 353"/>
          <p:cNvSpPr txBox="1"/>
          <p:nvPr/>
        </p:nvSpPr>
        <p:spPr>
          <a:xfrm>
            <a:off x="6344411" y="3971820"/>
            <a:ext cx="114300" cy="295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с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endParaRPr sz="700">
              <a:latin typeface="Arial"/>
              <a:cs typeface="Arial"/>
            </a:endParaRPr>
          </a:p>
        </p:txBody>
      </p:sp>
      <p:sp>
        <p:nvSpPr>
          <p:cNvPr id="354" name="object 354"/>
          <p:cNvSpPr txBox="1"/>
          <p:nvPr/>
        </p:nvSpPr>
        <p:spPr>
          <a:xfrm>
            <a:off x="6674484" y="3971974"/>
            <a:ext cx="114300" cy="3314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Ха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ь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700">
              <a:latin typeface="Arial"/>
              <a:cs typeface="Arial"/>
            </a:endParaRPr>
          </a:p>
        </p:txBody>
      </p:sp>
      <p:sp>
        <p:nvSpPr>
          <p:cNvPr id="355" name="object 355"/>
          <p:cNvSpPr txBox="1"/>
          <p:nvPr/>
        </p:nvSpPr>
        <p:spPr>
          <a:xfrm>
            <a:off x="7004557" y="3973163"/>
            <a:ext cx="114300" cy="2889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700">
              <a:latin typeface="Arial"/>
              <a:cs typeface="Arial"/>
            </a:endParaRPr>
          </a:p>
        </p:txBody>
      </p:sp>
      <p:sp>
        <p:nvSpPr>
          <p:cNvPr id="356" name="object 356"/>
          <p:cNvSpPr txBox="1"/>
          <p:nvPr/>
        </p:nvSpPr>
        <p:spPr>
          <a:xfrm>
            <a:off x="7664704" y="3972990"/>
            <a:ext cx="114300" cy="3390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760"/>
              </a:lnSpc>
            </a:pP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на</a:t>
            </a:r>
            <a:endParaRPr sz="700">
              <a:latin typeface="Arial"/>
              <a:cs typeface="Arial"/>
            </a:endParaRPr>
          </a:p>
        </p:txBody>
      </p:sp>
      <p:sp>
        <p:nvSpPr>
          <p:cNvPr id="357" name="object 357"/>
          <p:cNvSpPr/>
          <p:nvPr/>
        </p:nvSpPr>
        <p:spPr>
          <a:xfrm>
            <a:off x="8002523" y="1211580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 txBox="1"/>
          <p:nvPr/>
        </p:nvSpPr>
        <p:spPr>
          <a:xfrm>
            <a:off x="8069326" y="1153159"/>
            <a:ext cx="864869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BIGBOARD</a:t>
            </a: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95">
                <a:solidFill>
                  <a:srgbClr val="7E7E7E"/>
                </a:solidFill>
                <a:latin typeface="Arial"/>
                <a:cs typeface="Arial"/>
              </a:rPr>
              <a:t>UKRAINE</a:t>
            </a:r>
            <a:endParaRPr sz="800">
              <a:latin typeface="Arial"/>
              <a:cs typeface="Arial"/>
            </a:endParaRPr>
          </a:p>
        </p:txBody>
      </p:sp>
      <p:sp>
        <p:nvSpPr>
          <p:cNvPr id="359" name="object 359"/>
          <p:cNvSpPr/>
          <p:nvPr/>
        </p:nvSpPr>
        <p:spPr>
          <a:xfrm>
            <a:off x="8002523" y="172669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4">
                <a:moveTo>
                  <a:pt x="0" y="54863"/>
                </a:moveTo>
                <a:lnTo>
                  <a:pt x="54864" y="54863"/>
                </a:lnTo>
                <a:lnTo>
                  <a:pt x="54864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 txBox="1"/>
          <p:nvPr/>
        </p:nvSpPr>
        <p:spPr>
          <a:xfrm>
            <a:off x="8069326" y="1668018"/>
            <a:ext cx="3549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80">
                <a:solidFill>
                  <a:srgbClr val="7E7E7E"/>
                </a:solidFill>
                <a:latin typeface="Arial"/>
                <a:cs typeface="Arial"/>
              </a:rPr>
              <a:t>П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70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800" spc="-20">
                <a:solidFill>
                  <a:srgbClr val="7E7E7E"/>
                </a:solidFill>
                <a:latin typeface="Arial"/>
                <a:cs typeface="Arial"/>
              </a:rPr>
              <a:t>ЙМ</a:t>
            </a:r>
            <a:endParaRPr sz="800">
              <a:latin typeface="Arial"/>
              <a:cs typeface="Arial"/>
            </a:endParaRPr>
          </a:p>
        </p:txBody>
      </p:sp>
      <p:sp>
        <p:nvSpPr>
          <p:cNvPr id="361" name="object 361"/>
          <p:cNvSpPr/>
          <p:nvPr/>
        </p:nvSpPr>
        <p:spPr>
          <a:xfrm>
            <a:off x="8002523" y="2240279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88A4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 txBox="1"/>
          <p:nvPr/>
        </p:nvSpPr>
        <p:spPr>
          <a:xfrm>
            <a:off x="8069326" y="2183130"/>
            <a:ext cx="90995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OCTAGON</a:t>
            </a: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OUTDOOR</a:t>
            </a:r>
            <a:endParaRPr sz="800">
              <a:latin typeface="Arial"/>
              <a:cs typeface="Arial"/>
            </a:endParaRPr>
          </a:p>
        </p:txBody>
      </p:sp>
      <p:sp>
        <p:nvSpPr>
          <p:cNvPr id="363" name="object 363"/>
          <p:cNvSpPr/>
          <p:nvPr/>
        </p:nvSpPr>
        <p:spPr>
          <a:xfrm>
            <a:off x="8002523" y="2755392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7057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 txBox="1"/>
          <p:nvPr/>
        </p:nvSpPr>
        <p:spPr>
          <a:xfrm>
            <a:off x="8069326" y="2697861"/>
            <a:ext cx="21717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РТМ</a:t>
            </a:r>
            <a:endParaRPr sz="800">
              <a:latin typeface="Arial"/>
              <a:cs typeface="Arial"/>
            </a:endParaRPr>
          </a:p>
        </p:txBody>
      </p:sp>
      <p:sp>
        <p:nvSpPr>
          <p:cNvPr id="365" name="object 365"/>
          <p:cNvSpPr/>
          <p:nvPr/>
        </p:nvSpPr>
        <p:spPr>
          <a:xfrm>
            <a:off x="8002523" y="3270503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54864"/>
                </a:moveTo>
                <a:lnTo>
                  <a:pt x="54864" y="54864"/>
                </a:lnTo>
                <a:lnTo>
                  <a:pt x="54864" y="0"/>
                </a:lnTo>
                <a:lnTo>
                  <a:pt x="0" y="0"/>
                </a:lnTo>
                <a:lnTo>
                  <a:pt x="0" y="5486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 txBox="1"/>
          <p:nvPr/>
        </p:nvSpPr>
        <p:spPr>
          <a:xfrm>
            <a:off x="8069326" y="3212719"/>
            <a:ext cx="662940" cy="27305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2499"/>
              </a:lnSpc>
              <a:spcBef>
                <a:spcPts val="80"/>
              </a:spcBef>
            </a:pPr>
            <a:r>
              <a:rPr dirty="0" sz="800" spc="-65">
                <a:solidFill>
                  <a:srgbClr val="7E7E7E"/>
                </a:solidFill>
                <a:latin typeface="Arial"/>
                <a:cs typeface="Arial"/>
              </a:rPr>
              <a:t>НАША</a:t>
            </a:r>
            <a:r>
              <a:rPr dirty="0" sz="800" spc="-1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800" spc="-100">
                <a:solidFill>
                  <a:srgbClr val="7E7E7E"/>
                </a:solidFill>
                <a:latin typeface="Arial"/>
                <a:cs typeface="Arial"/>
              </a:rPr>
              <a:t>СПРАВА  </a:t>
            </a:r>
            <a:r>
              <a:rPr dirty="0" sz="800" spc="-85">
                <a:solidFill>
                  <a:srgbClr val="7E7E7E"/>
                </a:solidFill>
                <a:latin typeface="Arial"/>
                <a:cs typeface="Arial"/>
              </a:rPr>
              <a:t>АУТДОР</a:t>
            </a:r>
            <a:endParaRPr sz="800">
              <a:latin typeface="Arial"/>
              <a:cs typeface="Arial"/>
            </a:endParaRPr>
          </a:p>
        </p:txBody>
      </p:sp>
      <p:sp>
        <p:nvSpPr>
          <p:cNvPr id="367" name="object 367"/>
          <p:cNvSpPr/>
          <p:nvPr/>
        </p:nvSpPr>
        <p:spPr>
          <a:xfrm>
            <a:off x="8002523" y="3784091"/>
            <a:ext cx="55244" cy="56515"/>
          </a:xfrm>
          <a:custGeom>
            <a:avLst/>
            <a:gdLst/>
            <a:ahLst/>
            <a:cxnLst/>
            <a:rect l="l" t="t" r="r" b="b"/>
            <a:pathLst>
              <a:path w="55245" h="56514">
                <a:moveTo>
                  <a:pt x="0" y="56387"/>
                </a:moveTo>
                <a:lnTo>
                  <a:pt x="54864" y="56387"/>
                </a:lnTo>
                <a:lnTo>
                  <a:pt x="54864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 txBox="1"/>
          <p:nvPr/>
        </p:nvSpPr>
        <p:spPr>
          <a:xfrm>
            <a:off x="8069326" y="3727450"/>
            <a:ext cx="33083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800" spc="-3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800" spc="-15">
                <a:solidFill>
                  <a:srgbClr val="7E7E7E"/>
                </a:solidFill>
                <a:latin typeface="Arial"/>
                <a:cs typeface="Arial"/>
              </a:rPr>
              <a:t>г</a:t>
            </a:r>
            <a:r>
              <a:rPr dirty="0" sz="800" spc="-2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800" spc="-45">
                <a:solidFill>
                  <a:srgbClr val="7E7E7E"/>
                </a:solidFill>
                <a:latin typeface="Arial"/>
                <a:cs typeface="Arial"/>
              </a:rPr>
              <a:t>е</a:t>
            </a:r>
            <a:endParaRPr sz="800">
              <a:latin typeface="Arial"/>
              <a:cs typeface="Arial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2707004" y="4846930"/>
            <a:ext cx="295211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DOORS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Consulting,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янв-июнь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6162802" y="798398"/>
            <a:ext cx="79629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он</a:t>
            </a:r>
            <a:r>
              <a:rPr dirty="0" sz="1400" spc="5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ты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221741"/>
            <a:ext cx="32702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Динамика</a:t>
            </a:r>
            <a:r>
              <a:rPr dirty="0" spc="-50"/>
              <a:t> </a:t>
            </a:r>
            <a:r>
              <a:rPr dirty="0" spc="-5"/>
              <a:t>медиарынка</a:t>
            </a:r>
          </a:p>
        </p:txBody>
      </p:sp>
      <p:sp>
        <p:nvSpPr>
          <p:cNvPr id="3" name="object 3"/>
          <p:cNvSpPr/>
          <p:nvPr/>
        </p:nvSpPr>
        <p:spPr>
          <a:xfrm>
            <a:off x="531876" y="3387852"/>
            <a:ext cx="242570" cy="346075"/>
          </a:xfrm>
          <a:custGeom>
            <a:avLst/>
            <a:gdLst/>
            <a:ahLst/>
            <a:cxnLst/>
            <a:rect l="l" t="t" r="r" b="b"/>
            <a:pathLst>
              <a:path w="242570" h="346075">
                <a:moveTo>
                  <a:pt x="242315" y="0"/>
                </a:moveTo>
                <a:lnTo>
                  <a:pt x="0" y="0"/>
                </a:lnTo>
                <a:lnTo>
                  <a:pt x="0" y="345948"/>
                </a:lnTo>
                <a:lnTo>
                  <a:pt x="242315" y="345948"/>
                </a:lnTo>
                <a:lnTo>
                  <a:pt x="242315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67739" y="3354323"/>
            <a:ext cx="241300" cy="379730"/>
          </a:xfrm>
          <a:custGeom>
            <a:avLst/>
            <a:gdLst/>
            <a:ahLst/>
            <a:cxnLst/>
            <a:rect l="l" t="t" r="r" b="b"/>
            <a:pathLst>
              <a:path w="241300" h="379729">
                <a:moveTo>
                  <a:pt x="240791" y="0"/>
                </a:moveTo>
                <a:lnTo>
                  <a:pt x="0" y="0"/>
                </a:lnTo>
                <a:lnTo>
                  <a:pt x="0" y="379475"/>
                </a:lnTo>
                <a:lnTo>
                  <a:pt x="240791" y="379475"/>
                </a:lnTo>
                <a:lnTo>
                  <a:pt x="240791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02080" y="3297935"/>
            <a:ext cx="242570" cy="436245"/>
          </a:xfrm>
          <a:custGeom>
            <a:avLst/>
            <a:gdLst/>
            <a:ahLst/>
            <a:cxnLst/>
            <a:rect l="l" t="t" r="r" b="b"/>
            <a:pathLst>
              <a:path w="242569" h="436245">
                <a:moveTo>
                  <a:pt x="242315" y="0"/>
                </a:moveTo>
                <a:lnTo>
                  <a:pt x="0" y="0"/>
                </a:lnTo>
                <a:lnTo>
                  <a:pt x="0" y="435863"/>
                </a:lnTo>
                <a:lnTo>
                  <a:pt x="242315" y="435863"/>
                </a:lnTo>
                <a:lnTo>
                  <a:pt x="242315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37944" y="3384803"/>
            <a:ext cx="241300" cy="349250"/>
          </a:xfrm>
          <a:custGeom>
            <a:avLst/>
            <a:gdLst/>
            <a:ahLst/>
            <a:cxnLst/>
            <a:rect l="l" t="t" r="r" b="b"/>
            <a:pathLst>
              <a:path w="241300" h="349250">
                <a:moveTo>
                  <a:pt x="240792" y="0"/>
                </a:moveTo>
                <a:lnTo>
                  <a:pt x="0" y="0"/>
                </a:lnTo>
                <a:lnTo>
                  <a:pt x="0" y="348996"/>
                </a:lnTo>
                <a:lnTo>
                  <a:pt x="240792" y="348996"/>
                </a:lnTo>
                <a:lnTo>
                  <a:pt x="240792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72283" y="3366515"/>
            <a:ext cx="242570" cy="367665"/>
          </a:xfrm>
          <a:custGeom>
            <a:avLst/>
            <a:gdLst/>
            <a:ahLst/>
            <a:cxnLst/>
            <a:rect l="l" t="t" r="r" b="b"/>
            <a:pathLst>
              <a:path w="242569" h="367664">
                <a:moveTo>
                  <a:pt x="242316" y="0"/>
                </a:moveTo>
                <a:lnTo>
                  <a:pt x="0" y="0"/>
                </a:lnTo>
                <a:lnTo>
                  <a:pt x="0" y="367283"/>
                </a:lnTo>
                <a:lnTo>
                  <a:pt x="242316" y="367283"/>
                </a:lnTo>
                <a:lnTo>
                  <a:pt x="242316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08148" y="3246120"/>
            <a:ext cx="241300" cy="487680"/>
          </a:xfrm>
          <a:custGeom>
            <a:avLst/>
            <a:gdLst/>
            <a:ahLst/>
            <a:cxnLst/>
            <a:rect l="l" t="t" r="r" b="b"/>
            <a:pathLst>
              <a:path w="241300" h="487679">
                <a:moveTo>
                  <a:pt x="240791" y="0"/>
                </a:moveTo>
                <a:lnTo>
                  <a:pt x="0" y="0"/>
                </a:lnTo>
                <a:lnTo>
                  <a:pt x="0" y="487680"/>
                </a:lnTo>
                <a:lnTo>
                  <a:pt x="240791" y="487680"/>
                </a:lnTo>
                <a:lnTo>
                  <a:pt x="240791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2488" y="3108960"/>
            <a:ext cx="242570" cy="624840"/>
          </a:xfrm>
          <a:custGeom>
            <a:avLst/>
            <a:gdLst/>
            <a:ahLst/>
            <a:cxnLst/>
            <a:rect l="l" t="t" r="r" b="b"/>
            <a:pathLst>
              <a:path w="242570" h="624839">
                <a:moveTo>
                  <a:pt x="242315" y="0"/>
                </a:moveTo>
                <a:lnTo>
                  <a:pt x="0" y="0"/>
                </a:lnTo>
                <a:lnTo>
                  <a:pt x="0" y="624839"/>
                </a:lnTo>
                <a:lnTo>
                  <a:pt x="242315" y="624839"/>
                </a:lnTo>
                <a:lnTo>
                  <a:pt x="242315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78352" y="2939795"/>
            <a:ext cx="241300" cy="794385"/>
          </a:xfrm>
          <a:custGeom>
            <a:avLst/>
            <a:gdLst/>
            <a:ahLst/>
            <a:cxnLst/>
            <a:rect l="l" t="t" r="r" b="b"/>
            <a:pathLst>
              <a:path w="241300" h="794385">
                <a:moveTo>
                  <a:pt x="240792" y="0"/>
                </a:moveTo>
                <a:lnTo>
                  <a:pt x="0" y="0"/>
                </a:lnTo>
                <a:lnTo>
                  <a:pt x="0" y="794004"/>
                </a:lnTo>
                <a:lnTo>
                  <a:pt x="240792" y="794004"/>
                </a:lnTo>
                <a:lnTo>
                  <a:pt x="240792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12691" y="2741676"/>
            <a:ext cx="242570" cy="992505"/>
          </a:xfrm>
          <a:custGeom>
            <a:avLst/>
            <a:gdLst/>
            <a:ahLst/>
            <a:cxnLst/>
            <a:rect l="l" t="t" r="r" b="b"/>
            <a:pathLst>
              <a:path w="242570" h="992504">
                <a:moveTo>
                  <a:pt x="242316" y="0"/>
                </a:moveTo>
                <a:lnTo>
                  <a:pt x="0" y="0"/>
                </a:lnTo>
                <a:lnTo>
                  <a:pt x="0" y="992124"/>
                </a:lnTo>
                <a:lnTo>
                  <a:pt x="242316" y="992124"/>
                </a:lnTo>
                <a:lnTo>
                  <a:pt x="242316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31876" y="3351276"/>
            <a:ext cx="242570" cy="36830"/>
          </a:xfrm>
          <a:custGeom>
            <a:avLst/>
            <a:gdLst/>
            <a:ahLst/>
            <a:cxnLst/>
            <a:rect l="l" t="t" r="r" b="b"/>
            <a:pathLst>
              <a:path w="242570" h="36829">
                <a:moveTo>
                  <a:pt x="0" y="36575"/>
                </a:moveTo>
                <a:lnTo>
                  <a:pt x="242315" y="36575"/>
                </a:lnTo>
                <a:lnTo>
                  <a:pt x="242315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67739" y="3314700"/>
            <a:ext cx="241300" cy="40005"/>
          </a:xfrm>
          <a:custGeom>
            <a:avLst/>
            <a:gdLst/>
            <a:ahLst/>
            <a:cxnLst/>
            <a:rect l="l" t="t" r="r" b="b"/>
            <a:pathLst>
              <a:path w="241300" h="40004">
                <a:moveTo>
                  <a:pt x="0" y="39624"/>
                </a:moveTo>
                <a:lnTo>
                  <a:pt x="240791" y="39624"/>
                </a:lnTo>
                <a:lnTo>
                  <a:pt x="240791" y="0"/>
                </a:lnTo>
                <a:lnTo>
                  <a:pt x="0" y="0"/>
                </a:lnTo>
                <a:lnTo>
                  <a:pt x="0" y="39624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02080" y="3247644"/>
            <a:ext cx="242570" cy="50800"/>
          </a:xfrm>
          <a:custGeom>
            <a:avLst/>
            <a:gdLst/>
            <a:ahLst/>
            <a:cxnLst/>
            <a:rect l="l" t="t" r="r" b="b"/>
            <a:pathLst>
              <a:path w="242569" h="50800">
                <a:moveTo>
                  <a:pt x="0" y="50292"/>
                </a:moveTo>
                <a:lnTo>
                  <a:pt x="242315" y="50292"/>
                </a:lnTo>
                <a:lnTo>
                  <a:pt x="242315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37944" y="3348228"/>
            <a:ext cx="241300" cy="36830"/>
          </a:xfrm>
          <a:custGeom>
            <a:avLst/>
            <a:gdLst/>
            <a:ahLst/>
            <a:cxnLst/>
            <a:rect l="l" t="t" r="r" b="b"/>
            <a:pathLst>
              <a:path w="241300" h="36829">
                <a:moveTo>
                  <a:pt x="0" y="36575"/>
                </a:moveTo>
                <a:lnTo>
                  <a:pt x="240792" y="36575"/>
                </a:lnTo>
                <a:lnTo>
                  <a:pt x="240792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72283" y="3323844"/>
            <a:ext cx="242570" cy="43180"/>
          </a:xfrm>
          <a:custGeom>
            <a:avLst/>
            <a:gdLst/>
            <a:ahLst/>
            <a:cxnLst/>
            <a:rect l="l" t="t" r="r" b="b"/>
            <a:pathLst>
              <a:path w="242569" h="43179">
                <a:moveTo>
                  <a:pt x="0" y="42671"/>
                </a:moveTo>
                <a:lnTo>
                  <a:pt x="242316" y="42671"/>
                </a:lnTo>
                <a:lnTo>
                  <a:pt x="242316" y="0"/>
                </a:lnTo>
                <a:lnTo>
                  <a:pt x="0" y="0"/>
                </a:lnTo>
                <a:lnTo>
                  <a:pt x="0" y="42671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08148" y="3176016"/>
            <a:ext cx="241300" cy="70485"/>
          </a:xfrm>
          <a:custGeom>
            <a:avLst/>
            <a:gdLst/>
            <a:ahLst/>
            <a:cxnLst/>
            <a:rect l="l" t="t" r="r" b="b"/>
            <a:pathLst>
              <a:path w="241300" h="70485">
                <a:moveTo>
                  <a:pt x="0" y="70103"/>
                </a:moveTo>
                <a:lnTo>
                  <a:pt x="240791" y="70103"/>
                </a:lnTo>
                <a:lnTo>
                  <a:pt x="240791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42488" y="3012948"/>
            <a:ext cx="242570" cy="96520"/>
          </a:xfrm>
          <a:custGeom>
            <a:avLst/>
            <a:gdLst/>
            <a:ahLst/>
            <a:cxnLst/>
            <a:rect l="l" t="t" r="r" b="b"/>
            <a:pathLst>
              <a:path w="242570" h="96519">
                <a:moveTo>
                  <a:pt x="242315" y="0"/>
                </a:moveTo>
                <a:lnTo>
                  <a:pt x="0" y="0"/>
                </a:lnTo>
                <a:lnTo>
                  <a:pt x="0" y="96012"/>
                </a:lnTo>
                <a:lnTo>
                  <a:pt x="242315" y="96012"/>
                </a:lnTo>
                <a:lnTo>
                  <a:pt x="242315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78352" y="2822448"/>
            <a:ext cx="241300" cy="117475"/>
          </a:xfrm>
          <a:custGeom>
            <a:avLst/>
            <a:gdLst/>
            <a:ahLst/>
            <a:cxnLst/>
            <a:rect l="l" t="t" r="r" b="b"/>
            <a:pathLst>
              <a:path w="241300" h="117475">
                <a:moveTo>
                  <a:pt x="240792" y="0"/>
                </a:moveTo>
                <a:lnTo>
                  <a:pt x="0" y="0"/>
                </a:lnTo>
                <a:lnTo>
                  <a:pt x="0" y="117347"/>
                </a:lnTo>
                <a:lnTo>
                  <a:pt x="240792" y="117347"/>
                </a:lnTo>
                <a:lnTo>
                  <a:pt x="240792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012691" y="2599944"/>
            <a:ext cx="242570" cy="142240"/>
          </a:xfrm>
          <a:custGeom>
            <a:avLst/>
            <a:gdLst/>
            <a:ahLst/>
            <a:cxnLst/>
            <a:rect l="l" t="t" r="r" b="b"/>
            <a:pathLst>
              <a:path w="242570" h="142239">
                <a:moveTo>
                  <a:pt x="242316" y="0"/>
                </a:moveTo>
                <a:lnTo>
                  <a:pt x="0" y="0"/>
                </a:lnTo>
                <a:lnTo>
                  <a:pt x="0" y="141731"/>
                </a:lnTo>
                <a:lnTo>
                  <a:pt x="242316" y="141731"/>
                </a:lnTo>
                <a:lnTo>
                  <a:pt x="242316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31876" y="3253740"/>
            <a:ext cx="242570" cy="97790"/>
          </a:xfrm>
          <a:custGeom>
            <a:avLst/>
            <a:gdLst/>
            <a:ahLst/>
            <a:cxnLst/>
            <a:rect l="l" t="t" r="r" b="b"/>
            <a:pathLst>
              <a:path w="242570" h="97789">
                <a:moveTo>
                  <a:pt x="242315" y="0"/>
                </a:moveTo>
                <a:lnTo>
                  <a:pt x="0" y="0"/>
                </a:lnTo>
                <a:lnTo>
                  <a:pt x="0" y="97536"/>
                </a:lnTo>
                <a:lnTo>
                  <a:pt x="242315" y="97536"/>
                </a:lnTo>
                <a:lnTo>
                  <a:pt x="242315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67739" y="3195827"/>
            <a:ext cx="241300" cy="119380"/>
          </a:xfrm>
          <a:custGeom>
            <a:avLst/>
            <a:gdLst/>
            <a:ahLst/>
            <a:cxnLst/>
            <a:rect l="l" t="t" r="r" b="b"/>
            <a:pathLst>
              <a:path w="241300" h="119379">
                <a:moveTo>
                  <a:pt x="240791" y="0"/>
                </a:moveTo>
                <a:lnTo>
                  <a:pt x="0" y="0"/>
                </a:lnTo>
                <a:lnTo>
                  <a:pt x="0" y="118872"/>
                </a:lnTo>
                <a:lnTo>
                  <a:pt x="240791" y="118872"/>
                </a:lnTo>
                <a:lnTo>
                  <a:pt x="240791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02080" y="3099816"/>
            <a:ext cx="242570" cy="147955"/>
          </a:xfrm>
          <a:custGeom>
            <a:avLst/>
            <a:gdLst/>
            <a:ahLst/>
            <a:cxnLst/>
            <a:rect l="l" t="t" r="r" b="b"/>
            <a:pathLst>
              <a:path w="242569" h="147955">
                <a:moveTo>
                  <a:pt x="242315" y="0"/>
                </a:moveTo>
                <a:lnTo>
                  <a:pt x="0" y="0"/>
                </a:lnTo>
                <a:lnTo>
                  <a:pt x="0" y="147827"/>
                </a:lnTo>
                <a:lnTo>
                  <a:pt x="242315" y="147827"/>
                </a:lnTo>
                <a:lnTo>
                  <a:pt x="242315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37944" y="3246120"/>
            <a:ext cx="241300" cy="102235"/>
          </a:xfrm>
          <a:custGeom>
            <a:avLst/>
            <a:gdLst/>
            <a:ahLst/>
            <a:cxnLst/>
            <a:rect l="l" t="t" r="r" b="b"/>
            <a:pathLst>
              <a:path w="241300" h="102235">
                <a:moveTo>
                  <a:pt x="240792" y="0"/>
                </a:moveTo>
                <a:lnTo>
                  <a:pt x="0" y="0"/>
                </a:lnTo>
                <a:lnTo>
                  <a:pt x="0" y="102107"/>
                </a:lnTo>
                <a:lnTo>
                  <a:pt x="240792" y="102107"/>
                </a:lnTo>
                <a:lnTo>
                  <a:pt x="240792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72283" y="3230879"/>
            <a:ext cx="242570" cy="93345"/>
          </a:xfrm>
          <a:custGeom>
            <a:avLst/>
            <a:gdLst/>
            <a:ahLst/>
            <a:cxnLst/>
            <a:rect l="l" t="t" r="r" b="b"/>
            <a:pathLst>
              <a:path w="242569" h="93345">
                <a:moveTo>
                  <a:pt x="242316" y="0"/>
                </a:moveTo>
                <a:lnTo>
                  <a:pt x="0" y="0"/>
                </a:lnTo>
                <a:lnTo>
                  <a:pt x="0" y="92963"/>
                </a:lnTo>
                <a:lnTo>
                  <a:pt x="242316" y="92963"/>
                </a:lnTo>
                <a:lnTo>
                  <a:pt x="242316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08148" y="3054095"/>
            <a:ext cx="241300" cy="121920"/>
          </a:xfrm>
          <a:custGeom>
            <a:avLst/>
            <a:gdLst/>
            <a:ahLst/>
            <a:cxnLst/>
            <a:rect l="l" t="t" r="r" b="b"/>
            <a:pathLst>
              <a:path w="241300" h="121919">
                <a:moveTo>
                  <a:pt x="240791" y="0"/>
                </a:moveTo>
                <a:lnTo>
                  <a:pt x="0" y="0"/>
                </a:lnTo>
                <a:lnTo>
                  <a:pt x="0" y="121920"/>
                </a:lnTo>
                <a:lnTo>
                  <a:pt x="240791" y="121920"/>
                </a:lnTo>
                <a:lnTo>
                  <a:pt x="240791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142488" y="2747772"/>
            <a:ext cx="242570" cy="265430"/>
          </a:xfrm>
          <a:custGeom>
            <a:avLst/>
            <a:gdLst/>
            <a:ahLst/>
            <a:cxnLst/>
            <a:rect l="l" t="t" r="r" b="b"/>
            <a:pathLst>
              <a:path w="242570" h="265430">
                <a:moveTo>
                  <a:pt x="242315" y="0"/>
                </a:moveTo>
                <a:lnTo>
                  <a:pt x="0" y="0"/>
                </a:lnTo>
                <a:lnTo>
                  <a:pt x="0" y="265175"/>
                </a:lnTo>
                <a:lnTo>
                  <a:pt x="242315" y="265175"/>
                </a:lnTo>
                <a:lnTo>
                  <a:pt x="242315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78352" y="2478023"/>
            <a:ext cx="241300" cy="344805"/>
          </a:xfrm>
          <a:custGeom>
            <a:avLst/>
            <a:gdLst/>
            <a:ahLst/>
            <a:cxnLst/>
            <a:rect l="l" t="t" r="r" b="b"/>
            <a:pathLst>
              <a:path w="241300" h="344805">
                <a:moveTo>
                  <a:pt x="240792" y="0"/>
                </a:moveTo>
                <a:lnTo>
                  <a:pt x="0" y="0"/>
                </a:lnTo>
                <a:lnTo>
                  <a:pt x="0" y="344424"/>
                </a:lnTo>
                <a:lnTo>
                  <a:pt x="240792" y="344424"/>
                </a:lnTo>
                <a:lnTo>
                  <a:pt x="240792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12691" y="2194560"/>
            <a:ext cx="242570" cy="405765"/>
          </a:xfrm>
          <a:custGeom>
            <a:avLst/>
            <a:gdLst/>
            <a:ahLst/>
            <a:cxnLst/>
            <a:rect l="l" t="t" r="r" b="b"/>
            <a:pathLst>
              <a:path w="242570" h="405764">
                <a:moveTo>
                  <a:pt x="242316" y="0"/>
                </a:moveTo>
                <a:lnTo>
                  <a:pt x="0" y="0"/>
                </a:lnTo>
                <a:lnTo>
                  <a:pt x="0" y="405383"/>
                </a:lnTo>
                <a:lnTo>
                  <a:pt x="242316" y="405383"/>
                </a:lnTo>
                <a:lnTo>
                  <a:pt x="242316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1876" y="3012948"/>
            <a:ext cx="242570" cy="241300"/>
          </a:xfrm>
          <a:custGeom>
            <a:avLst/>
            <a:gdLst/>
            <a:ahLst/>
            <a:cxnLst/>
            <a:rect l="l" t="t" r="r" b="b"/>
            <a:pathLst>
              <a:path w="242570" h="241300">
                <a:moveTo>
                  <a:pt x="242315" y="0"/>
                </a:moveTo>
                <a:lnTo>
                  <a:pt x="0" y="0"/>
                </a:lnTo>
                <a:lnTo>
                  <a:pt x="0" y="240791"/>
                </a:lnTo>
                <a:lnTo>
                  <a:pt x="242315" y="240791"/>
                </a:lnTo>
                <a:lnTo>
                  <a:pt x="242315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67739" y="2935223"/>
            <a:ext cx="241300" cy="260985"/>
          </a:xfrm>
          <a:custGeom>
            <a:avLst/>
            <a:gdLst/>
            <a:ahLst/>
            <a:cxnLst/>
            <a:rect l="l" t="t" r="r" b="b"/>
            <a:pathLst>
              <a:path w="241300" h="260985">
                <a:moveTo>
                  <a:pt x="240791" y="0"/>
                </a:moveTo>
                <a:lnTo>
                  <a:pt x="0" y="0"/>
                </a:lnTo>
                <a:lnTo>
                  <a:pt x="0" y="260603"/>
                </a:lnTo>
                <a:lnTo>
                  <a:pt x="240791" y="260603"/>
                </a:lnTo>
                <a:lnTo>
                  <a:pt x="240791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402080" y="2854451"/>
            <a:ext cx="242570" cy="245745"/>
          </a:xfrm>
          <a:custGeom>
            <a:avLst/>
            <a:gdLst/>
            <a:ahLst/>
            <a:cxnLst/>
            <a:rect l="l" t="t" r="r" b="b"/>
            <a:pathLst>
              <a:path w="242569" h="245744">
                <a:moveTo>
                  <a:pt x="242315" y="0"/>
                </a:moveTo>
                <a:lnTo>
                  <a:pt x="0" y="0"/>
                </a:lnTo>
                <a:lnTo>
                  <a:pt x="0" y="245364"/>
                </a:lnTo>
                <a:lnTo>
                  <a:pt x="242315" y="245364"/>
                </a:lnTo>
                <a:lnTo>
                  <a:pt x="242315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837944" y="3081527"/>
            <a:ext cx="241300" cy="165100"/>
          </a:xfrm>
          <a:custGeom>
            <a:avLst/>
            <a:gdLst/>
            <a:ahLst/>
            <a:cxnLst/>
            <a:rect l="l" t="t" r="r" b="b"/>
            <a:pathLst>
              <a:path w="241300" h="165100">
                <a:moveTo>
                  <a:pt x="240792" y="0"/>
                </a:moveTo>
                <a:lnTo>
                  <a:pt x="0" y="0"/>
                </a:lnTo>
                <a:lnTo>
                  <a:pt x="0" y="164592"/>
                </a:lnTo>
                <a:lnTo>
                  <a:pt x="240792" y="164592"/>
                </a:lnTo>
                <a:lnTo>
                  <a:pt x="240792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272283" y="3101339"/>
            <a:ext cx="242570" cy="129539"/>
          </a:xfrm>
          <a:custGeom>
            <a:avLst/>
            <a:gdLst/>
            <a:ahLst/>
            <a:cxnLst/>
            <a:rect l="l" t="t" r="r" b="b"/>
            <a:pathLst>
              <a:path w="242569" h="129539">
                <a:moveTo>
                  <a:pt x="242316" y="0"/>
                </a:moveTo>
                <a:lnTo>
                  <a:pt x="0" y="0"/>
                </a:lnTo>
                <a:lnTo>
                  <a:pt x="0" y="129540"/>
                </a:lnTo>
                <a:lnTo>
                  <a:pt x="242316" y="129540"/>
                </a:lnTo>
                <a:lnTo>
                  <a:pt x="242316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08148" y="2942844"/>
            <a:ext cx="241300" cy="111760"/>
          </a:xfrm>
          <a:custGeom>
            <a:avLst/>
            <a:gdLst/>
            <a:ahLst/>
            <a:cxnLst/>
            <a:rect l="l" t="t" r="r" b="b"/>
            <a:pathLst>
              <a:path w="241300" h="111760">
                <a:moveTo>
                  <a:pt x="240791" y="0"/>
                </a:moveTo>
                <a:lnTo>
                  <a:pt x="0" y="0"/>
                </a:lnTo>
                <a:lnTo>
                  <a:pt x="0" y="111251"/>
                </a:lnTo>
                <a:lnTo>
                  <a:pt x="240791" y="111251"/>
                </a:lnTo>
                <a:lnTo>
                  <a:pt x="240791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42488" y="2615183"/>
            <a:ext cx="242570" cy="132715"/>
          </a:xfrm>
          <a:custGeom>
            <a:avLst/>
            <a:gdLst/>
            <a:ahLst/>
            <a:cxnLst/>
            <a:rect l="l" t="t" r="r" b="b"/>
            <a:pathLst>
              <a:path w="242570" h="132714">
                <a:moveTo>
                  <a:pt x="242315" y="0"/>
                </a:moveTo>
                <a:lnTo>
                  <a:pt x="0" y="0"/>
                </a:lnTo>
                <a:lnTo>
                  <a:pt x="0" y="132588"/>
                </a:lnTo>
                <a:lnTo>
                  <a:pt x="242315" y="132588"/>
                </a:lnTo>
                <a:lnTo>
                  <a:pt x="242315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578352" y="2319527"/>
            <a:ext cx="241300" cy="158750"/>
          </a:xfrm>
          <a:custGeom>
            <a:avLst/>
            <a:gdLst/>
            <a:ahLst/>
            <a:cxnLst/>
            <a:rect l="l" t="t" r="r" b="b"/>
            <a:pathLst>
              <a:path w="241300" h="158750">
                <a:moveTo>
                  <a:pt x="240792" y="0"/>
                </a:moveTo>
                <a:lnTo>
                  <a:pt x="0" y="0"/>
                </a:lnTo>
                <a:lnTo>
                  <a:pt x="0" y="158496"/>
                </a:lnTo>
                <a:lnTo>
                  <a:pt x="240792" y="158496"/>
                </a:lnTo>
                <a:lnTo>
                  <a:pt x="240792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012691" y="2013204"/>
            <a:ext cx="242570" cy="181610"/>
          </a:xfrm>
          <a:custGeom>
            <a:avLst/>
            <a:gdLst/>
            <a:ahLst/>
            <a:cxnLst/>
            <a:rect l="l" t="t" r="r" b="b"/>
            <a:pathLst>
              <a:path w="242570" h="181610">
                <a:moveTo>
                  <a:pt x="242316" y="0"/>
                </a:moveTo>
                <a:lnTo>
                  <a:pt x="0" y="0"/>
                </a:lnTo>
                <a:lnTo>
                  <a:pt x="0" y="181356"/>
                </a:lnTo>
                <a:lnTo>
                  <a:pt x="242316" y="181356"/>
                </a:lnTo>
                <a:lnTo>
                  <a:pt x="242316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31876" y="2987039"/>
            <a:ext cx="242570" cy="26034"/>
          </a:xfrm>
          <a:custGeom>
            <a:avLst/>
            <a:gdLst/>
            <a:ahLst/>
            <a:cxnLst/>
            <a:rect l="l" t="t" r="r" b="b"/>
            <a:pathLst>
              <a:path w="242570" h="26035">
                <a:moveTo>
                  <a:pt x="0" y="25908"/>
                </a:moveTo>
                <a:lnTo>
                  <a:pt x="242315" y="25908"/>
                </a:lnTo>
                <a:lnTo>
                  <a:pt x="242315" y="0"/>
                </a:lnTo>
                <a:lnTo>
                  <a:pt x="0" y="0"/>
                </a:lnTo>
                <a:lnTo>
                  <a:pt x="0" y="25908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67739" y="2904744"/>
            <a:ext cx="241300" cy="30480"/>
          </a:xfrm>
          <a:custGeom>
            <a:avLst/>
            <a:gdLst/>
            <a:ahLst/>
            <a:cxnLst/>
            <a:rect l="l" t="t" r="r" b="b"/>
            <a:pathLst>
              <a:path w="241300" h="30480">
                <a:moveTo>
                  <a:pt x="0" y="30479"/>
                </a:moveTo>
                <a:lnTo>
                  <a:pt x="240791" y="30479"/>
                </a:lnTo>
                <a:lnTo>
                  <a:pt x="240791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02080" y="2820923"/>
            <a:ext cx="242570" cy="33655"/>
          </a:xfrm>
          <a:custGeom>
            <a:avLst/>
            <a:gdLst/>
            <a:ahLst/>
            <a:cxnLst/>
            <a:rect l="l" t="t" r="r" b="b"/>
            <a:pathLst>
              <a:path w="242569" h="33655">
                <a:moveTo>
                  <a:pt x="0" y="33527"/>
                </a:moveTo>
                <a:lnTo>
                  <a:pt x="242315" y="33527"/>
                </a:lnTo>
                <a:lnTo>
                  <a:pt x="242315" y="0"/>
                </a:lnTo>
                <a:lnTo>
                  <a:pt x="0" y="0"/>
                </a:lnTo>
                <a:lnTo>
                  <a:pt x="0" y="33527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837944" y="3052572"/>
            <a:ext cx="241300" cy="29209"/>
          </a:xfrm>
          <a:custGeom>
            <a:avLst/>
            <a:gdLst/>
            <a:ahLst/>
            <a:cxnLst/>
            <a:rect l="l" t="t" r="r" b="b"/>
            <a:pathLst>
              <a:path w="241300" h="29210">
                <a:moveTo>
                  <a:pt x="0" y="28955"/>
                </a:moveTo>
                <a:lnTo>
                  <a:pt x="240792" y="28955"/>
                </a:lnTo>
                <a:lnTo>
                  <a:pt x="240792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272283" y="3070860"/>
            <a:ext cx="242570" cy="30480"/>
          </a:xfrm>
          <a:custGeom>
            <a:avLst/>
            <a:gdLst/>
            <a:ahLst/>
            <a:cxnLst/>
            <a:rect l="l" t="t" r="r" b="b"/>
            <a:pathLst>
              <a:path w="242569" h="30480">
                <a:moveTo>
                  <a:pt x="0" y="30479"/>
                </a:moveTo>
                <a:lnTo>
                  <a:pt x="242316" y="30479"/>
                </a:lnTo>
                <a:lnTo>
                  <a:pt x="242316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708148" y="2903220"/>
            <a:ext cx="241300" cy="40005"/>
          </a:xfrm>
          <a:custGeom>
            <a:avLst/>
            <a:gdLst/>
            <a:ahLst/>
            <a:cxnLst/>
            <a:rect l="l" t="t" r="r" b="b"/>
            <a:pathLst>
              <a:path w="241300" h="40005">
                <a:moveTo>
                  <a:pt x="0" y="39624"/>
                </a:moveTo>
                <a:lnTo>
                  <a:pt x="240791" y="39624"/>
                </a:lnTo>
                <a:lnTo>
                  <a:pt x="240791" y="0"/>
                </a:lnTo>
                <a:lnTo>
                  <a:pt x="0" y="0"/>
                </a:lnTo>
                <a:lnTo>
                  <a:pt x="0" y="39624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142488" y="2567939"/>
            <a:ext cx="242570" cy="47625"/>
          </a:xfrm>
          <a:custGeom>
            <a:avLst/>
            <a:gdLst/>
            <a:ahLst/>
            <a:cxnLst/>
            <a:rect l="l" t="t" r="r" b="b"/>
            <a:pathLst>
              <a:path w="242570" h="47625">
                <a:moveTo>
                  <a:pt x="0" y="47244"/>
                </a:moveTo>
                <a:lnTo>
                  <a:pt x="242315" y="47244"/>
                </a:lnTo>
                <a:lnTo>
                  <a:pt x="242315" y="0"/>
                </a:lnTo>
                <a:lnTo>
                  <a:pt x="0" y="0"/>
                </a:lnTo>
                <a:lnTo>
                  <a:pt x="0" y="47244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578352" y="2263139"/>
            <a:ext cx="241300" cy="56515"/>
          </a:xfrm>
          <a:custGeom>
            <a:avLst/>
            <a:gdLst/>
            <a:ahLst/>
            <a:cxnLst/>
            <a:rect l="l" t="t" r="r" b="b"/>
            <a:pathLst>
              <a:path w="241300" h="56514">
                <a:moveTo>
                  <a:pt x="0" y="56387"/>
                </a:moveTo>
                <a:lnTo>
                  <a:pt x="240792" y="56387"/>
                </a:lnTo>
                <a:lnTo>
                  <a:pt x="240792" y="0"/>
                </a:lnTo>
                <a:lnTo>
                  <a:pt x="0" y="0"/>
                </a:lnTo>
                <a:lnTo>
                  <a:pt x="0" y="56387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012691" y="1943100"/>
            <a:ext cx="242570" cy="70485"/>
          </a:xfrm>
          <a:custGeom>
            <a:avLst/>
            <a:gdLst/>
            <a:ahLst/>
            <a:cxnLst/>
            <a:rect l="l" t="t" r="r" b="b"/>
            <a:pathLst>
              <a:path w="242570" h="70485">
                <a:moveTo>
                  <a:pt x="0" y="70103"/>
                </a:moveTo>
                <a:lnTo>
                  <a:pt x="242316" y="70103"/>
                </a:lnTo>
                <a:lnTo>
                  <a:pt x="242316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31876" y="2985516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 h="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3175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67739" y="290322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3175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02080" y="2819400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 h="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3175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837944" y="305181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0792" y="0"/>
                </a:lnTo>
              </a:path>
            </a:pathLst>
          </a:custGeom>
          <a:ln w="3175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272283" y="3069335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 h="0">
                <a:moveTo>
                  <a:pt x="0" y="0"/>
                </a:moveTo>
                <a:lnTo>
                  <a:pt x="242316" y="0"/>
                </a:lnTo>
              </a:path>
            </a:pathLst>
          </a:custGeom>
          <a:ln w="3175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08148" y="2901695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3175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142488" y="256565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 h="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4571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578352" y="226085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0792" y="0"/>
                </a:lnTo>
              </a:path>
            </a:pathLst>
          </a:custGeom>
          <a:ln w="4571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012691" y="1940051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 h="0">
                <a:moveTo>
                  <a:pt x="0" y="0"/>
                </a:moveTo>
                <a:lnTo>
                  <a:pt x="242316" y="0"/>
                </a:lnTo>
              </a:path>
            </a:pathLst>
          </a:custGeom>
          <a:ln w="6095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31876" y="2924555"/>
            <a:ext cx="242570" cy="59690"/>
          </a:xfrm>
          <a:custGeom>
            <a:avLst/>
            <a:gdLst/>
            <a:ahLst/>
            <a:cxnLst/>
            <a:rect l="l" t="t" r="r" b="b"/>
            <a:pathLst>
              <a:path w="242570" h="59689">
                <a:moveTo>
                  <a:pt x="0" y="59436"/>
                </a:moveTo>
                <a:lnTo>
                  <a:pt x="242315" y="59436"/>
                </a:lnTo>
                <a:lnTo>
                  <a:pt x="242315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67739" y="2834639"/>
            <a:ext cx="241300" cy="67310"/>
          </a:xfrm>
          <a:custGeom>
            <a:avLst/>
            <a:gdLst/>
            <a:ahLst/>
            <a:cxnLst/>
            <a:rect l="l" t="t" r="r" b="b"/>
            <a:pathLst>
              <a:path w="241300" h="67310">
                <a:moveTo>
                  <a:pt x="0" y="67055"/>
                </a:moveTo>
                <a:lnTo>
                  <a:pt x="240791" y="67055"/>
                </a:lnTo>
                <a:lnTo>
                  <a:pt x="240791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02080" y="2615183"/>
            <a:ext cx="242570" cy="203200"/>
          </a:xfrm>
          <a:custGeom>
            <a:avLst/>
            <a:gdLst/>
            <a:ahLst/>
            <a:cxnLst/>
            <a:rect l="l" t="t" r="r" b="b"/>
            <a:pathLst>
              <a:path w="242569" h="203200">
                <a:moveTo>
                  <a:pt x="242315" y="0"/>
                </a:moveTo>
                <a:lnTo>
                  <a:pt x="0" y="0"/>
                </a:lnTo>
                <a:lnTo>
                  <a:pt x="0" y="202692"/>
                </a:lnTo>
                <a:lnTo>
                  <a:pt x="242315" y="202692"/>
                </a:lnTo>
                <a:lnTo>
                  <a:pt x="24231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837944" y="2842260"/>
            <a:ext cx="241300" cy="208915"/>
          </a:xfrm>
          <a:custGeom>
            <a:avLst/>
            <a:gdLst/>
            <a:ahLst/>
            <a:cxnLst/>
            <a:rect l="l" t="t" r="r" b="b"/>
            <a:pathLst>
              <a:path w="241300" h="208914">
                <a:moveTo>
                  <a:pt x="240792" y="0"/>
                </a:moveTo>
                <a:lnTo>
                  <a:pt x="0" y="0"/>
                </a:lnTo>
                <a:lnTo>
                  <a:pt x="0" y="208787"/>
                </a:lnTo>
                <a:lnTo>
                  <a:pt x="240792" y="208787"/>
                </a:lnTo>
                <a:lnTo>
                  <a:pt x="240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272283" y="2836164"/>
            <a:ext cx="242570" cy="231775"/>
          </a:xfrm>
          <a:custGeom>
            <a:avLst/>
            <a:gdLst/>
            <a:ahLst/>
            <a:cxnLst/>
            <a:rect l="l" t="t" r="r" b="b"/>
            <a:pathLst>
              <a:path w="242569" h="231775">
                <a:moveTo>
                  <a:pt x="242316" y="0"/>
                </a:moveTo>
                <a:lnTo>
                  <a:pt x="0" y="0"/>
                </a:lnTo>
                <a:lnTo>
                  <a:pt x="0" y="231648"/>
                </a:lnTo>
                <a:lnTo>
                  <a:pt x="242316" y="231648"/>
                </a:lnTo>
                <a:lnTo>
                  <a:pt x="24231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142488" y="2136648"/>
            <a:ext cx="242570" cy="426720"/>
          </a:xfrm>
          <a:custGeom>
            <a:avLst/>
            <a:gdLst/>
            <a:ahLst/>
            <a:cxnLst/>
            <a:rect l="l" t="t" r="r" b="b"/>
            <a:pathLst>
              <a:path w="242570" h="426719">
                <a:moveTo>
                  <a:pt x="242315" y="0"/>
                </a:moveTo>
                <a:lnTo>
                  <a:pt x="0" y="0"/>
                </a:lnTo>
                <a:lnTo>
                  <a:pt x="0" y="426719"/>
                </a:lnTo>
                <a:lnTo>
                  <a:pt x="242315" y="426719"/>
                </a:lnTo>
                <a:lnTo>
                  <a:pt x="24231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578352" y="1796795"/>
            <a:ext cx="241300" cy="462280"/>
          </a:xfrm>
          <a:custGeom>
            <a:avLst/>
            <a:gdLst/>
            <a:ahLst/>
            <a:cxnLst/>
            <a:rect l="l" t="t" r="r" b="b"/>
            <a:pathLst>
              <a:path w="241300" h="462280">
                <a:moveTo>
                  <a:pt x="240792" y="0"/>
                </a:moveTo>
                <a:lnTo>
                  <a:pt x="0" y="0"/>
                </a:lnTo>
                <a:lnTo>
                  <a:pt x="0" y="461771"/>
                </a:lnTo>
                <a:lnTo>
                  <a:pt x="240792" y="461771"/>
                </a:lnTo>
                <a:lnTo>
                  <a:pt x="24079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35863" y="1274063"/>
            <a:ext cx="0" cy="2459990"/>
          </a:xfrm>
          <a:custGeom>
            <a:avLst/>
            <a:gdLst/>
            <a:ahLst/>
            <a:cxnLst/>
            <a:rect l="l" t="t" r="r" b="b"/>
            <a:pathLst>
              <a:path w="0" h="2459990">
                <a:moveTo>
                  <a:pt x="0" y="2459736"/>
                </a:moveTo>
                <a:lnTo>
                  <a:pt x="0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08431" y="3733800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08431" y="3439667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08431" y="3144011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08431" y="2848355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08431" y="2552700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08431" y="2258567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08431" y="1962911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08431" y="1667255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08431" y="1371600"/>
            <a:ext cx="27940" cy="0"/>
          </a:xfrm>
          <a:custGeom>
            <a:avLst/>
            <a:gdLst/>
            <a:ahLst/>
            <a:cxnLst/>
            <a:rect l="l" t="t" r="r" b="b"/>
            <a:pathLst>
              <a:path w="27940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35863" y="3733800"/>
            <a:ext cx="3915410" cy="0"/>
          </a:xfrm>
          <a:custGeom>
            <a:avLst/>
            <a:gdLst/>
            <a:ahLst/>
            <a:cxnLst/>
            <a:rect l="l" t="t" r="r" b="b"/>
            <a:pathLst>
              <a:path w="3915410" h="0">
                <a:moveTo>
                  <a:pt x="0" y="0"/>
                </a:moveTo>
                <a:lnTo>
                  <a:pt x="3915156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35863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870203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306067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740407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176272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610611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046476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480815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916679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351020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541426" y="3494023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3521</a:t>
            </a:r>
            <a:endParaRPr sz="7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976680" y="3477005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3867</a:t>
            </a:r>
            <a:endParaRPr sz="7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411986" y="3448558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4440</a:t>
            </a:r>
            <a:endParaRPr sz="7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847214" y="3492246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3555</a:t>
            </a:r>
            <a:endParaRPr sz="7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282444" y="3483355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3733</a:t>
            </a:r>
            <a:endParaRPr sz="7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717673" y="3422650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4965</a:t>
            </a:r>
            <a:endParaRPr sz="7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152901" y="3354451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6355</a:t>
            </a:r>
            <a:endParaRPr sz="7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587877" y="3269996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8071</a:t>
            </a:r>
            <a:endParaRPr sz="7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998721" y="3170681"/>
            <a:ext cx="26924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10089</a:t>
            </a:r>
            <a:endParaRPr sz="7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65810" y="3302253"/>
            <a:ext cx="1720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370</a:t>
            </a:r>
            <a:endParaRPr sz="7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306827" y="3278504"/>
            <a:ext cx="1720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431</a:t>
            </a:r>
            <a:endParaRPr sz="7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587877" y="2813684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1198</a:t>
            </a:r>
            <a:endParaRPr sz="7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010914" y="2603118"/>
            <a:ext cx="2470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438</a:t>
            </a:r>
            <a:endParaRPr sz="7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41426" y="3234943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1000</a:t>
            </a:r>
            <a:endParaRPr sz="7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976680" y="3187953"/>
            <a:ext cx="220979" cy="210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73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1200</a:t>
            </a:r>
            <a:endParaRPr sz="700">
              <a:latin typeface="Arial"/>
              <a:cs typeface="Arial"/>
            </a:endParaRPr>
          </a:p>
          <a:p>
            <a:pPr marL="36830">
              <a:lnSpc>
                <a:spcPts val="73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400</a:t>
            </a:r>
            <a:endParaRPr sz="7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399794" y="3106927"/>
            <a:ext cx="247015" cy="2305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805"/>
              </a:lnSpc>
              <a:spcBef>
                <a:spcPts val="9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endParaRPr sz="700">
              <a:latin typeface="Arial"/>
              <a:cs typeface="Arial"/>
            </a:endParaRPr>
          </a:p>
          <a:p>
            <a:pPr marL="48895">
              <a:lnSpc>
                <a:spcPts val="81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500</a:t>
            </a:r>
            <a:endParaRPr sz="7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306827" y="3210305"/>
            <a:ext cx="1720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953</a:t>
            </a:r>
            <a:endParaRPr sz="7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152901" y="2813050"/>
            <a:ext cx="220979" cy="3124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2691</a:t>
            </a:r>
            <a:endParaRPr sz="700">
              <a:latin typeface="Arial"/>
              <a:cs typeface="Arial"/>
            </a:endParaRPr>
          </a:p>
          <a:p>
            <a:pPr marL="36830">
              <a:lnSpc>
                <a:spcPct val="100000"/>
              </a:lnSpc>
              <a:spcBef>
                <a:spcPts val="580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974</a:t>
            </a:r>
            <a:endParaRPr sz="7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587877" y="2582672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3493</a:t>
            </a:r>
            <a:endParaRPr sz="7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010914" y="2329433"/>
            <a:ext cx="2470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119</a:t>
            </a:r>
            <a:endParaRPr sz="7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29234" y="3065779"/>
            <a:ext cx="2470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436</a:t>
            </a:r>
            <a:endParaRPr sz="7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64488" y="2998723"/>
            <a:ext cx="2470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647</a:t>
            </a:r>
            <a:endParaRPr sz="7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399794" y="2910331"/>
            <a:ext cx="2470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497</a:t>
            </a:r>
            <a:endParaRPr sz="7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835023" y="3070011"/>
            <a:ext cx="247015" cy="360680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670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690"/>
              </a:lnSpc>
              <a:spcBef>
                <a:spcPts val="204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030</a:t>
            </a:r>
            <a:endParaRPr sz="700">
              <a:latin typeface="Arial"/>
              <a:cs typeface="Arial"/>
            </a:endParaRPr>
          </a:p>
          <a:p>
            <a:pPr marL="48895">
              <a:lnSpc>
                <a:spcPts val="69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375</a:t>
            </a:r>
            <a:endParaRPr sz="7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282444" y="3098418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1320</a:t>
            </a:r>
            <a:endParaRPr sz="7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717673" y="2920729"/>
            <a:ext cx="220979" cy="354330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1130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00"/>
              </a:lnSpc>
              <a:spcBef>
                <a:spcPts val="7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1240</a:t>
            </a:r>
            <a:endParaRPr sz="700">
              <a:latin typeface="Arial"/>
              <a:cs typeface="Arial"/>
            </a:endParaRPr>
          </a:p>
          <a:p>
            <a:pPr marL="36830">
              <a:lnSpc>
                <a:spcPts val="80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711</a:t>
            </a:r>
            <a:endParaRPr sz="7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152901" y="2614040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1355</a:t>
            </a:r>
            <a:endParaRPr sz="7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587877" y="2331211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1612</a:t>
            </a:r>
            <a:endParaRPr sz="7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010914" y="2035809"/>
            <a:ext cx="2470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843</a:t>
            </a:r>
            <a:endParaRPr sz="7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65810" y="2886836"/>
            <a:ext cx="1720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590</a:t>
            </a:r>
            <a:endParaRPr sz="7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001064" y="2800603"/>
            <a:ext cx="1720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680</a:t>
            </a:r>
            <a:endParaRPr sz="7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399794" y="2648534"/>
            <a:ext cx="2470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7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050</a:t>
            </a:r>
            <a:endParaRPr sz="7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835023" y="2878962"/>
            <a:ext cx="24701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115</a:t>
            </a:r>
            <a:endParaRPr sz="7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282444" y="2885312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2355</a:t>
            </a:r>
            <a:endParaRPr sz="7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708148" y="2590800"/>
            <a:ext cx="241300" cy="30988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3140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152901" y="2282189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4344</a:t>
            </a:r>
            <a:endParaRPr sz="7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587877" y="1959609"/>
            <a:ext cx="220979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4686</a:t>
            </a:r>
            <a:endParaRPr sz="7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012691" y="1303019"/>
            <a:ext cx="242570" cy="63436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Times New Roman"/>
              <a:cs typeface="Times New Roman"/>
            </a:endParaRPr>
          </a:p>
          <a:p>
            <a:pPr marL="10795">
              <a:lnSpc>
                <a:spcPct val="100000"/>
              </a:lnSpc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7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445</a:t>
            </a:r>
            <a:endParaRPr sz="7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96672" y="3663188"/>
            <a:ext cx="749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48234" y="3367227"/>
            <a:ext cx="2228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48234" y="3072129"/>
            <a:ext cx="2228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48234" y="2776854"/>
            <a:ext cx="2228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98856" y="2481452"/>
            <a:ext cx="2730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98856" y="2186177"/>
            <a:ext cx="2730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98856" y="1890775"/>
            <a:ext cx="2730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98856" y="1595373"/>
            <a:ext cx="2730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98856" y="1300098"/>
            <a:ext cx="2730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41121" y="3768978"/>
            <a:ext cx="2228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272666" y="918717"/>
            <a:ext cx="20389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7E7E7E"/>
                </a:solidFill>
                <a:latin typeface="Arial"/>
                <a:cs typeface="Arial"/>
              </a:rPr>
              <a:t>Динамика медиарынка, </a:t>
            </a:r>
            <a:r>
              <a:rPr dirty="0" sz="1000" spc="-5" b="1">
                <a:solidFill>
                  <a:srgbClr val="7E7E7E"/>
                </a:solidFill>
                <a:latin typeface="Arial"/>
                <a:cs typeface="Arial"/>
              </a:rPr>
              <a:t>млн</a:t>
            </a:r>
            <a:r>
              <a:rPr dirty="0" sz="1000" spc="75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7E7E7E"/>
                </a:solidFill>
                <a:latin typeface="Arial"/>
                <a:cs typeface="Arial"/>
              </a:rPr>
              <a:t>грн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89787" y="44485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57912"/>
                </a:moveTo>
                <a:lnTo>
                  <a:pt x="57912" y="57912"/>
                </a:lnTo>
                <a:lnTo>
                  <a:pt x="57912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893063" y="44485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0" y="57912"/>
                </a:moveTo>
                <a:lnTo>
                  <a:pt x="57912" y="57912"/>
                </a:lnTo>
                <a:lnTo>
                  <a:pt x="57912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926335" y="44485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0" y="57912"/>
                </a:moveTo>
                <a:lnTo>
                  <a:pt x="57912" y="57912"/>
                </a:lnTo>
                <a:lnTo>
                  <a:pt x="57912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342388" y="44485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0" y="57912"/>
                </a:moveTo>
                <a:lnTo>
                  <a:pt x="57912" y="57912"/>
                </a:lnTo>
                <a:lnTo>
                  <a:pt x="57912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734055" y="44485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0" y="57912"/>
                </a:moveTo>
                <a:lnTo>
                  <a:pt x="57912" y="57912"/>
                </a:lnTo>
                <a:lnTo>
                  <a:pt x="57912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189732" y="44485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0" y="57912"/>
                </a:moveTo>
                <a:lnTo>
                  <a:pt x="57912" y="57912"/>
                </a:lnTo>
                <a:lnTo>
                  <a:pt x="57912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007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739896" y="44485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57912"/>
                </a:moveTo>
                <a:lnTo>
                  <a:pt x="57912" y="57912"/>
                </a:lnTo>
                <a:lnTo>
                  <a:pt x="57912" y="0"/>
                </a:lnTo>
                <a:lnTo>
                  <a:pt x="0" y="0"/>
                </a:lnTo>
                <a:lnTo>
                  <a:pt x="0" y="5791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 txBox="1"/>
          <p:nvPr/>
        </p:nvSpPr>
        <p:spPr>
          <a:xfrm>
            <a:off x="659079" y="4388002"/>
            <a:ext cx="35629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4960" algn="l"/>
                <a:tab pos="1348740" algn="l"/>
                <a:tab pos="1765300" algn="l"/>
                <a:tab pos="2157095" algn="l"/>
                <a:tab pos="2612390" algn="l"/>
                <a:tab pos="3162935" algn="l"/>
              </a:tabLst>
            </a:pP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TV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TV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900" spc="-15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on</a:t>
            </a:r>
            <a:r>
              <a:rPr dirty="0" sz="900" spc="-1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rop</a:t>
            </a:r>
            <a:r>
              <a:rPr dirty="0" sz="900" spc="-1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sz="900" spc="5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Pri</a:t>
            </a:r>
            <a:r>
              <a:rPr dirty="0" sz="900" spc="-15">
                <a:solidFill>
                  <a:srgbClr val="7E7E7E"/>
                </a:solidFill>
                <a:latin typeface="Arial"/>
                <a:cs typeface="Arial"/>
              </a:rPr>
              <a:t>n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Rad</a:t>
            </a:r>
            <a:r>
              <a:rPr dirty="0" sz="900" spc="-15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Ci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n</a:t>
            </a:r>
            <a:r>
              <a:rPr dirty="0" sz="90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900" spc="5">
                <a:solidFill>
                  <a:srgbClr val="7E7E7E"/>
                </a:solidFill>
                <a:latin typeface="Arial"/>
                <a:cs typeface="Arial"/>
              </a:rPr>
              <a:t>m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	In</a:t>
            </a:r>
            <a:r>
              <a:rPr dirty="0" sz="90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ern</a:t>
            </a:r>
            <a:r>
              <a:rPr dirty="0" sz="90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913376" y="2654807"/>
            <a:ext cx="245745" cy="1079500"/>
          </a:xfrm>
          <a:custGeom>
            <a:avLst/>
            <a:gdLst/>
            <a:ahLst/>
            <a:cxnLst/>
            <a:rect l="l" t="t" r="r" b="b"/>
            <a:pathLst>
              <a:path w="245745" h="1079500">
                <a:moveTo>
                  <a:pt x="245363" y="0"/>
                </a:moveTo>
                <a:lnTo>
                  <a:pt x="0" y="0"/>
                </a:lnTo>
                <a:lnTo>
                  <a:pt x="0" y="1078992"/>
                </a:lnTo>
                <a:lnTo>
                  <a:pt x="245363" y="1078992"/>
                </a:lnTo>
                <a:lnTo>
                  <a:pt x="245363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353811" y="2668523"/>
            <a:ext cx="245745" cy="1065530"/>
          </a:xfrm>
          <a:custGeom>
            <a:avLst/>
            <a:gdLst/>
            <a:ahLst/>
            <a:cxnLst/>
            <a:rect l="l" t="t" r="r" b="b"/>
            <a:pathLst>
              <a:path w="245745" h="1065529">
                <a:moveTo>
                  <a:pt x="245363" y="0"/>
                </a:moveTo>
                <a:lnTo>
                  <a:pt x="0" y="0"/>
                </a:lnTo>
                <a:lnTo>
                  <a:pt x="0" y="1065276"/>
                </a:lnTo>
                <a:lnTo>
                  <a:pt x="245363" y="1065276"/>
                </a:lnTo>
                <a:lnTo>
                  <a:pt x="245363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794247" y="2750820"/>
            <a:ext cx="245745" cy="982980"/>
          </a:xfrm>
          <a:custGeom>
            <a:avLst/>
            <a:gdLst/>
            <a:ahLst/>
            <a:cxnLst/>
            <a:rect l="l" t="t" r="r" b="b"/>
            <a:pathLst>
              <a:path w="245745" h="982979">
                <a:moveTo>
                  <a:pt x="245363" y="0"/>
                </a:moveTo>
                <a:lnTo>
                  <a:pt x="0" y="0"/>
                </a:lnTo>
                <a:lnTo>
                  <a:pt x="0" y="982980"/>
                </a:lnTo>
                <a:lnTo>
                  <a:pt x="245363" y="982980"/>
                </a:lnTo>
                <a:lnTo>
                  <a:pt x="245363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6236208" y="2746248"/>
            <a:ext cx="243840" cy="988060"/>
          </a:xfrm>
          <a:custGeom>
            <a:avLst/>
            <a:gdLst/>
            <a:ahLst/>
            <a:cxnLst/>
            <a:rect l="l" t="t" r="r" b="b"/>
            <a:pathLst>
              <a:path w="243839" h="988060">
                <a:moveTo>
                  <a:pt x="243839" y="0"/>
                </a:moveTo>
                <a:lnTo>
                  <a:pt x="0" y="0"/>
                </a:lnTo>
                <a:lnTo>
                  <a:pt x="0" y="987551"/>
                </a:lnTo>
                <a:lnTo>
                  <a:pt x="243839" y="987551"/>
                </a:lnTo>
                <a:lnTo>
                  <a:pt x="243839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6676643" y="2703576"/>
            <a:ext cx="245745" cy="1030605"/>
          </a:xfrm>
          <a:custGeom>
            <a:avLst/>
            <a:gdLst/>
            <a:ahLst/>
            <a:cxnLst/>
            <a:rect l="l" t="t" r="r" b="b"/>
            <a:pathLst>
              <a:path w="245745" h="1030604">
                <a:moveTo>
                  <a:pt x="245363" y="0"/>
                </a:moveTo>
                <a:lnTo>
                  <a:pt x="0" y="0"/>
                </a:lnTo>
                <a:lnTo>
                  <a:pt x="0" y="1030224"/>
                </a:lnTo>
                <a:lnTo>
                  <a:pt x="245363" y="1030224"/>
                </a:lnTo>
                <a:lnTo>
                  <a:pt x="245363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7117080" y="2657855"/>
            <a:ext cx="245745" cy="1076325"/>
          </a:xfrm>
          <a:custGeom>
            <a:avLst/>
            <a:gdLst/>
            <a:ahLst/>
            <a:cxnLst/>
            <a:rect l="l" t="t" r="r" b="b"/>
            <a:pathLst>
              <a:path w="245745" h="1076325">
                <a:moveTo>
                  <a:pt x="245364" y="0"/>
                </a:moveTo>
                <a:lnTo>
                  <a:pt x="0" y="0"/>
                </a:lnTo>
                <a:lnTo>
                  <a:pt x="0" y="1075944"/>
                </a:lnTo>
                <a:lnTo>
                  <a:pt x="245364" y="1075944"/>
                </a:lnTo>
                <a:lnTo>
                  <a:pt x="245364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7557516" y="2747772"/>
            <a:ext cx="245745" cy="986155"/>
          </a:xfrm>
          <a:custGeom>
            <a:avLst/>
            <a:gdLst/>
            <a:ahLst/>
            <a:cxnLst/>
            <a:rect l="l" t="t" r="r" b="b"/>
            <a:pathLst>
              <a:path w="245745" h="986154">
                <a:moveTo>
                  <a:pt x="245363" y="0"/>
                </a:moveTo>
                <a:lnTo>
                  <a:pt x="0" y="0"/>
                </a:lnTo>
                <a:lnTo>
                  <a:pt x="0" y="986027"/>
                </a:lnTo>
                <a:lnTo>
                  <a:pt x="245363" y="986027"/>
                </a:lnTo>
                <a:lnTo>
                  <a:pt x="245363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7999476" y="2702051"/>
            <a:ext cx="243840" cy="1031875"/>
          </a:xfrm>
          <a:custGeom>
            <a:avLst/>
            <a:gdLst/>
            <a:ahLst/>
            <a:cxnLst/>
            <a:rect l="l" t="t" r="r" b="b"/>
            <a:pathLst>
              <a:path w="243840" h="1031875">
                <a:moveTo>
                  <a:pt x="243840" y="0"/>
                </a:moveTo>
                <a:lnTo>
                  <a:pt x="0" y="0"/>
                </a:lnTo>
                <a:lnTo>
                  <a:pt x="0" y="1031748"/>
                </a:lnTo>
                <a:lnTo>
                  <a:pt x="243840" y="1031748"/>
                </a:lnTo>
                <a:lnTo>
                  <a:pt x="243840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8439911" y="2705100"/>
            <a:ext cx="245745" cy="1028700"/>
          </a:xfrm>
          <a:custGeom>
            <a:avLst/>
            <a:gdLst/>
            <a:ahLst/>
            <a:cxnLst/>
            <a:rect l="l" t="t" r="r" b="b"/>
            <a:pathLst>
              <a:path w="245745" h="1028700">
                <a:moveTo>
                  <a:pt x="245364" y="0"/>
                </a:moveTo>
                <a:lnTo>
                  <a:pt x="0" y="0"/>
                </a:lnTo>
                <a:lnTo>
                  <a:pt x="0" y="1028700"/>
                </a:lnTo>
                <a:lnTo>
                  <a:pt x="245364" y="1028700"/>
                </a:lnTo>
                <a:lnTo>
                  <a:pt x="245364" y="0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913376" y="2542032"/>
            <a:ext cx="245745" cy="113030"/>
          </a:xfrm>
          <a:custGeom>
            <a:avLst/>
            <a:gdLst/>
            <a:ahLst/>
            <a:cxnLst/>
            <a:rect l="l" t="t" r="r" b="b"/>
            <a:pathLst>
              <a:path w="245745" h="113030">
                <a:moveTo>
                  <a:pt x="245363" y="0"/>
                </a:moveTo>
                <a:lnTo>
                  <a:pt x="0" y="0"/>
                </a:lnTo>
                <a:lnTo>
                  <a:pt x="0" y="112775"/>
                </a:lnTo>
                <a:lnTo>
                  <a:pt x="245363" y="112775"/>
                </a:lnTo>
                <a:lnTo>
                  <a:pt x="245363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353811" y="2558795"/>
            <a:ext cx="245745" cy="109855"/>
          </a:xfrm>
          <a:custGeom>
            <a:avLst/>
            <a:gdLst/>
            <a:ahLst/>
            <a:cxnLst/>
            <a:rect l="l" t="t" r="r" b="b"/>
            <a:pathLst>
              <a:path w="245745" h="109855">
                <a:moveTo>
                  <a:pt x="245363" y="0"/>
                </a:moveTo>
                <a:lnTo>
                  <a:pt x="0" y="0"/>
                </a:lnTo>
                <a:lnTo>
                  <a:pt x="0" y="109728"/>
                </a:lnTo>
                <a:lnTo>
                  <a:pt x="245363" y="109728"/>
                </a:lnTo>
                <a:lnTo>
                  <a:pt x="245363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794247" y="2639567"/>
            <a:ext cx="245745" cy="111760"/>
          </a:xfrm>
          <a:custGeom>
            <a:avLst/>
            <a:gdLst/>
            <a:ahLst/>
            <a:cxnLst/>
            <a:rect l="l" t="t" r="r" b="b"/>
            <a:pathLst>
              <a:path w="245745" h="111760">
                <a:moveTo>
                  <a:pt x="245363" y="0"/>
                </a:moveTo>
                <a:lnTo>
                  <a:pt x="0" y="0"/>
                </a:lnTo>
                <a:lnTo>
                  <a:pt x="0" y="111251"/>
                </a:lnTo>
                <a:lnTo>
                  <a:pt x="245363" y="111251"/>
                </a:lnTo>
                <a:lnTo>
                  <a:pt x="245363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236208" y="2642616"/>
            <a:ext cx="243840" cy="104139"/>
          </a:xfrm>
          <a:custGeom>
            <a:avLst/>
            <a:gdLst/>
            <a:ahLst/>
            <a:cxnLst/>
            <a:rect l="l" t="t" r="r" b="b"/>
            <a:pathLst>
              <a:path w="243839" h="104139">
                <a:moveTo>
                  <a:pt x="243839" y="0"/>
                </a:moveTo>
                <a:lnTo>
                  <a:pt x="0" y="0"/>
                </a:lnTo>
                <a:lnTo>
                  <a:pt x="0" y="103631"/>
                </a:lnTo>
                <a:lnTo>
                  <a:pt x="243839" y="103631"/>
                </a:lnTo>
                <a:lnTo>
                  <a:pt x="243839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676643" y="2584704"/>
            <a:ext cx="245745" cy="119380"/>
          </a:xfrm>
          <a:custGeom>
            <a:avLst/>
            <a:gdLst/>
            <a:ahLst/>
            <a:cxnLst/>
            <a:rect l="l" t="t" r="r" b="b"/>
            <a:pathLst>
              <a:path w="245745" h="119380">
                <a:moveTo>
                  <a:pt x="245363" y="0"/>
                </a:moveTo>
                <a:lnTo>
                  <a:pt x="0" y="0"/>
                </a:lnTo>
                <a:lnTo>
                  <a:pt x="0" y="118871"/>
                </a:lnTo>
                <a:lnTo>
                  <a:pt x="245363" y="118871"/>
                </a:lnTo>
                <a:lnTo>
                  <a:pt x="245363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7117080" y="2503932"/>
            <a:ext cx="245745" cy="154305"/>
          </a:xfrm>
          <a:custGeom>
            <a:avLst/>
            <a:gdLst/>
            <a:ahLst/>
            <a:cxnLst/>
            <a:rect l="l" t="t" r="r" b="b"/>
            <a:pathLst>
              <a:path w="245745" h="154305">
                <a:moveTo>
                  <a:pt x="245364" y="0"/>
                </a:moveTo>
                <a:lnTo>
                  <a:pt x="0" y="0"/>
                </a:lnTo>
                <a:lnTo>
                  <a:pt x="0" y="153924"/>
                </a:lnTo>
                <a:lnTo>
                  <a:pt x="245364" y="153924"/>
                </a:lnTo>
                <a:lnTo>
                  <a:pt x="245364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7557516" y="2596895"/>
            <a:ext cx="245745" cy="151130"/>
          </a:xfrm>
          <a:custGeom>
            <a:avLst/>
            <a:gdLst/>
            <a:ahLst/>
            <a:cxnLst/>
            <a:rect l="l" t="t" r="r" b="b"/>
            <a:pathLst>
              <a:path w="245745" h="151130">
                <a:moveTo>
                  <a:pt x="245363" y="0"/>
                </a:moveTo>
                <a:lnTo>
                  <a:pt x="0" y="0"/>
                </a:lnTo>
                <a:lnTo>
                  <a:pt x="0" y="150876"/>
                </a:lnTo>
                <a:lnTo>
                  <a:pt x="245363" y="150876"/>
                </a:lnTo>
                <a:lnTo>
                  <a:pt x="245363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7999476" y="2548127"/>
            <a:ext cx="243840" cy="154305"/>
          </a:xfrm>
          <a:custGeom>
            <a:avLst/>
            <a:gdLst/>
            <a:ahLst/>
            <a:cxnLst/>
            <a:rect l="l" t="t" r="r" b="b"/>
            <a:pathLst>
              <a:path w="243840" h="154305">
                <a:moveTo>
                  <a:pt x="243840" y="0"/>
                </a:moveTo>
                <a:lnTo>
                  <a:pt x="0" y="0"/>
                </a:lnTo>
                <a:lnTo>
                  <a:pt x="0" y="153924"/>
                </a:lnTo>
                <a:lnTo>
                  <a:pt x="243840" y="153924"/>
                </a:lnTo>
                <a:lnTo>
                  <a:pt x="243840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8439911" y="2558795"/>
            <a:ext cx="245745" cy="146685"/>
          </a:xfrm>
          <a:custGeom>
            <a:avLst/>
            <a:gdLst/>
            <a:ahLst/>
            <a:cxnLst/>
            <a:rect l="l" t="t" r="r" b="b"/>
            <a:pathLst>
              <a:path w="245745" h="146685">
                <a:moveTo>
                  <a:pt x="245364" y="0"/>
                </a:moveTo>
                <a:lnTo>
                  <a:pt x="0" y="0"/>
                </a:lnTo>
                <a:lnTo>
                  <a:pt x="0" y="146304"/>
                </a:lnTo>
                <a:lnTo>
                  <a:pt x="245364" y="146304"/>
                </a:lnTo>
                <a:lnTo>
                  <a:pt x="245364" y="0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913376" y="2235707"/>
            <a:ext cx="245745" cy="306705"/>
          </a:xfrm>
          <a:custGeom>
            <a:avLst/>
            <a:gdLst/>
            <a:ahLst/>
            <a:cxnLst/>
            <a:rect l="l" t="t" r="r" b="b"/>
            <a:pathLst>
              <a:path w="245745" h="306705">
                <a:moveTo>
                  <a:pt x="245363" y="0"/>
                </a:moveTo>
                <a:lnTo>
                  <a:pt x="0" y="0"/>
                </a:lnTo>
                <a:lnTo>
                  <a:pt x="0" y="306324"/>
                </a:lnTo>
                <a:lnTo>
                  <a:pt x="245363" y="306324"/>
                </a:lnTo>
                <a:lnTo>
                  <a:pt x="245363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5353811" y="2228088"/>
            <a:ext cx="245745" cy="330835"/>
          </a:xfrm>
          <a:custGeom>
            <a:avLst/>
            <a:gdLst/>
            <a:ahLst/>
            <a:cxnLst/>
            <a:rect l="l" t="t" r="r" b="b"/>
            <a:pathLst>
              <a:path w="245745" h="330835">
                <a:moveTo>
                  <a:pt x="245363" y="0"/>
                </a:moveTo>
                <a:lnTo>
                  <a:pt x="0" y="0"/>
                </a:lnTo>
                <a:lnTo>
                  <a:pt x="0" y="330707"/>
                </a:lnTo>
                <a:lnTo>
                  <a:pt x="245363" y="330707"/>
                </a:lnTo>
                <a:lnTo>
                  <a:pt x="245363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5794247" y="2307335"/>
            <a:ext cx="245745" cy="332740"/>
          </a:xfrm>
          <a:custGeom>
            <a:avLst/>
            <a:gdLst/>
            <a:ahLst/>
            <a:cxnLst/>
            <a:rect l="l" t="t" r="r" b="b"/>
            <a:pathLst>
              <a:path w="245745" h="332739">
                <a:moveTo>
                  <a:pt x="245363" y="0"/>
                </a:moveTo>
                <a:lnTo>
                  <a:pt x="0" y="0"/>
                </a:lnTo>
                <a:lnTo>
                  <a:pt x="0" y="332231"/>
                </a:lnTo>
                <a:lnTo>
                  <a:pt x="245363" y="332231"/>
                </a:lnTo>
                <a:lnTo>
                  <a:pt x="245363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6236208" y="2356104"/>
            <a:ext cx="243840" cy="287020"/>
          </a:xfrm>
          <a:custGeom>
            <a:avLst/>
            <a:gdLst/>
            <a:ahLst/>
            <a:cxnLst/>
            <a:rect l="l" t="t" r="r" b="b"/>
            <a:pathLst>
              <a:path w="243839" h="287019">
                <a:moveTo>
                  <a:pt x="243839" y="0"/>
                </a:moveTo>
                <a:lnTo>
                  <a:pt x="0" y="0"/>
                </a:lnTo>
                <a:lnTo>
                  <a:pt x="0" y="286512"/>
                </a:lnTo>
                <a:lnTo>
                  <a:pt x="243839" y="286512"/>
                </a:lnTo>
                <a:lnTo>
                  <a:pt x="243839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6676643" y="2321051"/>
            <a:ext cx="245745" cy="264160"/>
          </a:xfrm>
          <a:custGeom>
            <a:avLst/>
            <a:gdLst/>
            <a:ahLst/>
            <a:cxnLst/>
            <a:rect l="l" t="t" r="r" b="b"/>
            <a:pathLst>
              <a:path w="245745" h="264160">
                <a:moveTo>
                  <a:pt x="245363" y="0"/>
                </a:moveTo>
                <a:lnTo>
                  <a:pt x="0" y="0"/>
                </a:lnTo>
                <a:lnTo>
                  <a:pt x="0" y="263652"/>
                </a:lnTo>
                <a:lnTo>
                  <a:pt x="245363" y="263652"/>
                </a:lnTo>
                <a:lnTo>
                  <a:pt x="245363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7117080" y="2235707"/>
            <a:ext cx="245745" cy="268605"/>
          </a:xfrm>
          <a:custGeom>
            <a:avLst/>
            <a:gdLst/>
            <a:ahLst/>
            <a:cxnLst/>
            <a:rect l="l" t="t" r="r" b="b"/>
            <a:pathLst>
              <a:path w="245745" h="268605">
                <a:moveTo>
                  <a:pt x="245364" y="0"/>
                </a:moveTo>
                <a:lnTo>
                  <a:pt x="0" y="0"/>
                </a:lnTo>
                <a:lnTo>
                  <a:pt x="0" y="268224"/>
                </a:lnTo>
                <a:lnTo>
                  <a:pt x="245364" y="268224"/>
                </a:lnTo>
                <a:lnTo>
                  <a:pt x="245364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7557516" y="2179320"/>
            <a:ext cx="245745" cy="417830"/>
          </a:xfrm>
          <a:custGeom>
            <a:avLst/>
            <a:gdLst/>
            <a:ahLst/>
            <a:cxnLst/>
            <a:rect l="l" t="t" r="r" b="b"/>
            <a:pathLst>
              <a:path w="245745" h="417830">
                <a:moveTo>
                  <a:pt x="245363" y="0"/>
                </a:moveTo>
                <a:lnTo>
                  <a:pt x="0" y="0"/>
                </a:lnTo>
                <a:lnTo>
                  <a:pt x="0" y="417575"/>
                </a:lnTo>
                <a:lnTo>
                  <a:pt x="245363" y="417575"/>
                </a:lnTo>
                <a:lnTo>
                  <a:pt x="245363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7999476" y="2101595"/>
            <a:ext cx="243840" cy="447040"/>
          </a:xfrm>
          <a:custGeom>
            <a:avLst/>
            <a:gdLst/>
            <a:ahLst/>
            <a:cxnLst/>
            <a:rect l="l" t="t" r="r" b="b"/>
            <a:pathLst>
              <a:path w="243840" h="447039">
                <a:moveTo>
                  <a:pt x="243840" y="0"/>
                </a:moveTo>
                <a:lnTo>
                  <a:pt x="0" y="0"/>
                </a:lnTo>
                <a:lnTo>
                  <a:pt x="0" y="446531"/>
                </a:lnTo>
                <a:lnTo>
                  <a:pt x="243840" y="446531"/>
                </a:lnTo>
                <a:lnTo>
                  <a:pt x="243840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8439911" y="2139695"/>
            <a:ext cx="245745" cy="419100"/>
          </a:xfrm>
          <a:custGeom>
            <a:avLst/>
            <a:gdLst/>
            <a:ahLst/>
            <a:cxnLst/>
            <a:rect l="l" t="t" r="r" b="b"/>
            <a:pathLst>
              <a:path w="245745" h="419100">
                <a:moveTo>
                  <a:pt x="245364" y="0"/>
                </a:moveTo>
                <a:lnTo>
                  <a:pt x="0" y="0"/>
                </a:lnTo>
                <a:lnTo>
                  <a:pt x="0" y="419100"/>
                </a:lnTo>
                <a:lnTo>
                  <a:pt x="245364" y="419100"/>
                </a:lnTo>
                <a:lnTo>
                  <a:pt x="245364" y="0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4913376" y="1488947"/>
            <a:ext cx="245745" cy="746760"/>
          </a:xfrm>
          <a:custGeom>
            <a:avLst/>
            <a:gdLst/>
            <a:ahLst/>
            <a:cxnLst/>
            <a:rect l="l" t="t" r="r" b="b"/>
            <a:pathLst>
              <a:path w="245745" h="746760">
                <a:moveTo>
                  <a:pt x="245363" y="0"/>
                </a:moveTo>
                <a:lnTo>
                  <a:pt x="0" y="0"/>
                </a:lnTo>
                <a:lnTo>
                  <a:pt x="0" y="746759"/>
                </a:lnTo>
                <a:lnTo>
                  <a:pt x="245363" y="746759"/>
                </a:lnTo>
                <a:lnTo>
                  <a:pt x="245363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5353811" y="1498091"/>
            <a:ext cx="245745" cy="730250"/>
          </a:xfrm>
          <a:custGeom>
            <a:avLst/>
            <a:gdLst/>
            <a:ahLst/>
            <a:cxnLst/>
            <a:rect l="l" t="t" r="r" b="b"/>
            <a:pathLst>
              <a:path w="245745" h="730250">
                <a:moveTo>
                  <a:pt x="245363" y="0"/>
                </a:moveTo>
                <a:lnTo>
                  <a:pt x="0" y="0"/>
                </a:lnTo>
                <a:lnTo>
                  <a:pt x="0" y="729996"/>
                </a:lnTo>
                <a:lnTo>
                  <a:pt x="245363" y="729996"/>
                </a:lnTo>
                <a:lnTo>
                  <a:pt x="245363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5794247" y="1754123"/>
            <a:ext cx="245745" cy="553720"/>
          </a:xfrm>
          <a:custGeom>
            <a:avLst/>
            <a:gdLst/>
            <a:ahLst/>
            <a:cxnLst/>
            <a:rect l="l" t="t" r="r" b="b"/>
            <a:pathLst>
              <a:path w="245745" h="553719">
                <a:moveTo>
                  <a:pt x="245363" y="0"/>
                </a:moveTo>
                <a:lnTo>
                  <a:pt x="0" y="0"/>
                </a:lnTo>
                <a:lnTo>
                  <a:pt x="0" y="553212"/>
                </a:lnTo>
                <a:lnTo>
                  <a:pt x="245363" y="553212"/>
                </a:lnTo>
                <a:lnTo>
                  <a:pt x="245363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6236208" y="1891283"/>
            <a:ext cx="243840" cy="464820"/>
          </a:xfrm>
          <a:custGeom>
            <a:avLst/>
            <a:gdLst/>
            <a:ahLst/>
            <a:cxnLst/>
            <a:rect l="l" t="t" r="r" b="b"/>
            <a:pathLst>
              <a:path w="243839" h="464819">
                <a:moveTo>
                  <a:pt x="243839" y="0"/>
                </a:moveTo>
                <a:lnTo>
                  <a:pt x="0" y="0"/>
                </a:lnTo>
                <a:lnTo>
                  <a:pt x="0" y="464819"/>
                </a:lnTo>
                <a:lnTo>
                  <a:pt x="243839" y="464819"/>
                </a:lnTo>
                <a:lnTo>
                  <a:pt x="243839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6676643" y="1956816"/>
            <a:ext cx="245745" cy="364490"/>
          </a:xfrm>
          <a:custGeom>
            <a:avLst/>
            <a:gdLst/>
            <a:ahLst/>
            <a:cxnLst/>
            <a:rect l="l" t="t" r="r" b="b"/>
            <a:pathLst>
              <a:path w="245745" h="364489">
                <a:moveTo>
                  <a:pt x="245363" y="0"/>
                </a:moveTo>
                <a:lnTo>
                  <a:pt x="0" y="0"/>
                </a:lnTo>
                <a:lnTo>
                  <a:pt x="0" y="364235"/>
                </a:lnTo>
                <a:lnTo>
                  <a:pt x="245363" y="364235"/>
                </a:lnTo>
                <a:lnTo>
                  <a:pt x="245363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7117080" y="1990344"/>
            <a:ext cx="245745" cy="245745"/>
          </a:xfrm>
          <a:custGeom>
            <a:avLst/>
            <a:gdLst/>
            <a:ahLst/>
            <a:cxnLst/>
            <a:rect l="l" t="t" r="r" b="b"/>
            <a:pathLst>
              <a:path w="245745" h="245744">
                <a:moveTo>
                  <a:pt x="245364" y="0"/>
                </a:moveTo>
                <a:lnTo>
                  <a:pt x="0" y="0"/>
                </a:lnTo>
                <a:lnTo>
                  <a:pt x="0" y="245363"/>
                </a:lnTo>
                <a:lnTo>
                  <a:pt x="245364" y="245363"/>
                </a:lnTo>
                <a:lnTo>
                  <a:pt x="245364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7557516" y="1969007"/>
            <a:ext cx="245745" cy="210820"/>
          </a:xfrm>
          <a:custGeom>
            <a:avLst/>
            <a:gdLst/>
            <a:ahLst/>
            <a:cxnLst/>
            <a:rect l="l" t="t" r="r" b="b"/>
            <a:pathLst>
              <a:path w="245745" h="210819">
                <a:moveTo>
                  <a:pt x="245363" y="0"/>
                </a:moveTo>
                <a:lnTo>
                  <a:pt x="0" y="0"/>
                </a:lnTo>
                <a:lnTo>
                  <a:pt x="0" y="210312"/>
                </a:lnTo>
                <a:lnTo>
                  <a:pt x="245363" y="210312"/>
                </a:lnTo>
                <a:lnTo>
                  <a:pt x="245363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7999476" y="1894332"/>
            <a:ext cx="243840" cy="207645"/>
          </a:xfrm>
          <a:custGeom>
            <a:avLst/>
            <a:gdLst/>
            <a:ahLst/>
            <a:cxnLst/>
            <a:rect l="l" t="t" r="r" b="b"/>
            <a:pathLst>
              <a:path w="243840" h="207644">
                <a:moveTo>
                  <a:pt x="243840" y="0"/>
                </a:moveTo>
                <a:lnTo>
                  <a:pt x="0" y="0"/>
                </a:lnTo>
                <a:lnTo>
                  <a:pt x="0" y="207263"/>
                </a:lnTo>
                <a:lnTo>
                  <a:pt x="243840" y="207263"/>
                </a:lnTo>
                <a:lnTo>
                  <a:pt x="243840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8439911" y="1950720"/>
            <a:ext cx="245745" cy="189230"/>
          </a:xfrm>
          <a:custGeom>
            <a:avLst/>
            <a:gdLst/>
            <a:ahLst/>
            <a:cxnLst/>
            <a:rect l="l" t="t" r="r" b="b"/>
            <a:pathLst>
              <a:path w="245745" h="189230">
                <a:moveTo>
                  <a:pt x="245364" y="0"/>
                </a:moveTo>
                <a:lnTo>
                  <a:pt x="0" y="0"/>
                </a:lnTo>
                <a:lnTo>
                  <a:pt x="0" y="188975"/>
                </a:lnTo>
                <a:lnTo>
                  <a:pt x="245364" y="188975"/>
                </a:lnTo>
                <a:lnTo>
                  <a:pt x="245364" y="0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4913376" y="1405127"/>
            <a:ext cx="245745" cy="83820"/>
          </a:xfrm>
          <a:custGeom>
            <a:avLst/>
            <a:gdLst/>
            <a:ahLst/>
            <a:cxnLst/>
            <a:rect l="l" t="t" r="r" b="b"/>
            <a:pathLst>
              <a:path w="245745" h="83819">
                <a:moveTo>
                  <a:pt x="0" y="83820"/>
                </a:moveTo>
                <a:lnTo>
                  <a:pt x="245363" y="83820"/>
                </a:lnTo>
                <a:lnTo>
                  <a:pt x="245363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353811" y="1412747"/>
            <a:ext cx="245745" cy="85725"/>
          </a:xfrm>
          <a:custGeom>
            <a:avLst/>
            <a:gdLst/>
            <a:ahLst/>
            <a:cxnLst/>
            <a:rect l="l" t="t" r="r" b="b"/>
            <a:pathLst>
              <a:path w="245745" h="85725">
                <a:moveTo>
                  <a:pt x="0" y="85344"/>
                </a:moveTo>
                <a:lnTo>
                  <a:pt x="245363" y="85344"/>
                </a:lnTo>
                <a:lnTo>
                  <a:pt x="245363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794247" y="1677923"/>
            <a:ext cx="245745" cy="76200"/>
          </a:xfrm>
          <a:custGeom>
            <a:avLst/>
            <a:gdLst/>
            <a:ahLst/>
            <a:cxnLst/>
            <a:rect l="l" t="t" r="r" b="b"/>
            <a:pathLst>
              <a:path w="245745" h="76200">
                <a:moveTo>
                  <a:pt x="0" y="76200"/>
                </a:moveTo>
                <a:lnTo>
                  <a:pt x="245363" y="76200"/>
                </a:lnTo>
                <a:lnTo>
                  <a:pt x="245363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6236208" y="1810511"/>
            <a:ext cx="243840" cy="81280"/>
          </a:xfrm>
          <a:custGeom>
            <a:avLst/>
            <a:gdLst/>
            <a:ahLst/>
            <a:cxnLst/>
            <a:rect l="l" t="t" r="r" b="b"/>
            <a:pathLst>
              <a:path w="243839" h="81280">
                <a:moveTo>
                  <a:pt x="0" y="80772"/>
                </a:moveTo>
                <a:lnTo>
                  <a:pt x="243839" y="80772"/>
                </a:lnTo>
                <a:lnTo>
                  <a:pt x="243839" y="0"/>
                </a:lnTo>
                <a:lnTo>
                  <a:pt x="0" y="0"/>
                </a:lnTo>
                <a:lnTo>
                  <a:pt x="0" y="80772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6676643" y="1871472"/>
            <a:ext cx="245745" cy="85725"/>
          </a:xfrm>
          <a:custGeom>
            <a:avLst/>
            <a:gdLst/>
            <a:ahLst/>
            <a:cxnLst/>
            <a:rect l="l" t="t" r="r" b="b"/>
            <a:pathLst>
              <a:path w="245745" h="85725">
                <a:moveTo>
                  <a:pt x="0" y="85344"/>
                </a:moveTo>
                <a:lnTo>
                  <a:pt x="245363" y="85344"/>
                </a:lnTo>
                <a:lnTo>
                  <a:pt x="245363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7117080" y="1903476"/>
            <a:ext cx="245745" cy="86995"/>
          </a:xfrm>
          <a:custGeom>
            <a:avLst/>
            <a:gdLst/>
            <a:ahLst/>
            <a:cxnLst/>
            <a:rect l="l" t="t" r="r" b="b"/>
            <a:pathLst>
              <a:path w="245745" h="86994">
                <a:moveTo>
                  <a:pt x="245364" y="0"/>
                </a:moveTo>
                <a:lnTo>
                  <a:pt x="0" y="0"/>
                </a:lnTo>
                <a:lnTo>
                  <a:pt x="0" y="86868"/>
                </a:lnTo>
                <a:lnTo>
                  <a:pt x="245364" y="86868"/>
                </a:lnTo>
                <a:lnTo>
                  <a:pt x="245364" y="0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7557516" y="1895855"/>
            <a:ext cx="245745" cy="73660"/>
          </a:xfrm>
          <a:custGeom>
            <a:avLst/>
            <a:gdLst/>
            <a:ahLst/>
            <a:cxnLst/>
            <a:rect l="l" t="t" r="r" b="b"/>
            <a:pathLst>
              <a:path w="245745" h="73660">
                <a:moveTo>
                  <a:pt x="0" y="73151"/>
                </a:moveTo>
                <a:lnTo>
                  <a:pt x="245363" y="73151"/>
                </a:lnTo>
                <a:lnTo>
                  <a:pt x="245363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7999476" y="1821179"/>
            <a:ext cx="243840" cy="73660"/>
          </a:xfrm>
          <a:custGeom>
            <a:avLst/>
            <a:gdLst/>
            <a:ahLst/>
            <a:cxnLst/>
            <a:rect l="l" t="t" r="r" b="b"/>
            <a:pathLst>
              <a:path w="243840" h="73660">
                <a:moveTo>
                  <a:pt x="0" y="73151"/>
                </a:moveTo>
                <a:lnTo>
                  <a:pt x="243840" y="73151"/>
                </a:lnTo>
                <a:lnTo>
                  <a:pt x="243840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8439911" y="1877567"/>
            <a:ext cx="245745" cy="73660"/>
          </a:xfrm>
          <a:custGeom>
            <a:avLst/>
            <a:gdLst/>
            <a:ahLst/>
            <a:cxnLst/>
            <a:rect l="l" t="t" r="r" b="b"/>
            <a:pathLst>
              <a:path w="245745" h="73660">
                <a:moveTo>
                  <a:pt x="0" y="73151"/>
                </a:moveTo>
                <a:lnTo>
                  <a:pt x="245364" y="73151"/>
                </a:lnTo>
                <a:lnTo>
                  <a:pt x="245364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4913376" y="1400555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9143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5353811" y="1407413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10668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794247" y="1673351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9144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6236208" y="180670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7620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6676643" y="1868423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6096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7117080" y="1899666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7619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7557516" y="1892045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7619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7999476" y="181813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6095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8439911" y="1874520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5" h="0">
                <a:moveTo>
                  <a:pt x="0" y="0"/>
                </a:moveTo>
                <a:lnTo>
                  <a:pt x="245364" y="0"/>
                </a:lnTo>
              </a:path>
            </a:pathLst>
          </a:custGeom>
          <a:ln w="6095">
            <a:solidFill>
              <a:srgbClr val="007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7117080" y="1214627"/>
            <a:ext cx="245745" cy="681355"/>
          </a:xfrm>
          <a:custGeom>
            <a:avLst/>
            <a:gdLst/>
            <a:ahLst/>
            <a:cxnLst/>
            <a:rect l="l" t="t" r="r" b="b"/>
            <a:pathLst>
              <a:path w="245745" h="681355">
                <a:moveTo>
                  <a:pt x="245364" y="0"/>
                </a:moveTo>
                <a:lnTo>
                  <a:pt x="0" y="0"/>
                </a:lnTo>
                <a:lnTo>
                  <a:pt x="0" y="681228"/>
                </a:lnTo>
                <a:lnTo>
                  <a:pt x="245364" y="681228"/>
                </a:lnTo>
                <a:lnTo>
                  <a:pt x="24536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815840" y="1214627"/>
            <a:ext cx="0" cy="2519680"/>
          </a:xfrm>
          <a:custGeom>
            <a:avLst/>
            <a:gdLst/>
            <a:ahLst/>
            <a:cxnLst/>
            <a:rect l="l" t="t" r="r" b="b"/>
            <a:pathLst>
              <a:path w="0" h="2519679">
                <a:moveTo>
                  <a:pt x="0" y="2519172"/>
                </a:moveTo>
                <a:lnTo>
                  <a:pt x="0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788408" y="3733800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4788408" y="3482340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4788408" y="3230879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4788408" y="2977895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4788408" y="2726435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788408" y="2474976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4788408" y="2223516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4788408" y="1970532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4788408" y="1719072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4788408" y="1467611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4788408" y="1214627"/>
            <a:ext cx="27940" cy="0"/>
          </a:xfrm>
          <a:custGeom>
            <a:avLst/>
            <a:gdLst/>
            <a:ahLst/>
            <a:cxnLst/>
            <a:rect l="l" t="t" r="r" b="b"/>
            <a:pathLst>
              <a:path w="27939" h="0">
                <a:moveTo>
                  <a:pt x="0" y="0"/>
                </a:moveTo>
                <a:lnTo>
                  <a:pt x="2743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4815840" y="3733800"/>
            <a:ext cx="3967479" cy="0"/>
          </a:xfrm>
          <a:custGeom>
            <a:avLst/>
            <a:gdLst/>
            <a:ahLst/>
            <a:cxnLst/>
            <a:rect l="l" t="t" r="r" b="b"/>
            <a:pathLst>
              <a:path w="3967479" h="0">
                <a:moveTo>
                  <a:pt x="0" y="0"/>
                </a:moveTo>
                <a:lnTo>
                  <a:pt x="3966971" y="0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4815840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256276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696711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6137147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6579107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7019543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7459980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7900416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8342376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8782811" y="3733800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431"/>
                </a:lnTo>
              </a:path>
            </a:pathLst>
          </a:custGeom>
          <a:ln w="9144">
            <a:solidFill>
              <a:srgbClr val="A7A7A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 txBox="1"/>
          <p:nvPr/>
        </p:nvSpPr>
        <p:spPr>
          <a:xfrm>
            <a:off x="4897882" y="3127628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42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5338698" y="3134105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42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5779770" y="3175253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39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6220459" y="3173094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39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6661150" y="3151377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7102220" y="3128898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42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7543038" y="3173679"/>
            <a:ext cx="2755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39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7983728" y="3150488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41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8424798" y="3152647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922265" y="2531109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5363083" y="2545537"/>
            <a:ext cx="2266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5804153" y="2627502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6244844" y="2626867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6685533" y="2576322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7126605" y="2513456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7567421" y="2605531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8008366" y="2557398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8449182" y="2564637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4897882" y="2321178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5338698" y="2325369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13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5779770" y="2405633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13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6220459" y="2431541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11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6661150" y="2384805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7102220" y="2302001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7543038" y="2321178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16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7983728" y="2257170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17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8424798" y="2280869"/>
            <a:ext cx="2755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16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4897882" y="1794128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29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5338698" y="1795017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29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5779770" y="1962657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22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6220459" y="2056256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18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6661150" y="2070861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7126605" y="2044953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7567421" y="2006549"/>
            <a:ext cx="2266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8008366" y="1930400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8449182" y="1977389"/>
            <a:ext cx="22606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4913376" y="1214627"/>
            <a:ext cx="245745" cy="18161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34925" rIns="0" bIns="0" rtlCol="0" vert="horz">
            <a:spAutoFit/>
          </a:bodyPr>
          <a:lstStyle/>
          <a:p>
            <a:pPr marL="20955">
              <a:lnSpc>
                <a:spcPct val="100000"/>
              </a:lnSpc>
              <a:spcBef>
                <a:spcPts val="275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7,2%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5353811" y="1214627"/>
            <a:ext cx="245745" cy="18796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38100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300"/>
              </a:spcBef>
            </a:pP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7,4%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5794247" y="1214627"/>
            <a:ext cx="258445" cy="454659"/>
          </a:xfrm>
          <a:prstGeom prst="rect">
            <a:avLst/>
          </a:prstGeom>
          <a:solidFill>
            <a:srgbClr val="FFC000"/>
          </a:solidFill>
        </p:spPr>
        <p:txBody>
          <a:bodyPr wrap="square" lIns="0" tIns="3175" rIns="0" bIns="0" rtlCol="0" vert="horz">
            <a:spAutoFit/>
          </a:bodyPr>
          <a:lstStyle/>
          <a:p>
            <a:pPr marR="3175"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18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6236208" y="1214627"/>
            <a:ext cx="256540" cy="58864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R="3175"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23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6676643" y="1214627"/>
            <a:ext cx="258445" cy="65087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R="3175"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55"/>
              </a:spcBef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7102220" y="1487550"/>
            <a:ext cx="27495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27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7557516" y="1214627"/>
            <a:ext cx="258445" cy="67373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R="3175"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26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7999476" y="1214627"/>
            <a:ext cx="256540" cy="60071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R="3175"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23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8439911" y="1214627"/>
            <a:ext cx="258445" cy="65722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R="3175"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R="3175"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26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598670" y="3663188"/>
            <a:ext cx="1524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548885" y="3411092"/>
            <a:ext cx="203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4548885" y="3158997"/>
            <a:ext cx="203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4548885" y="2907029"/>
            <a:ext cx="203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548885" y="2654934"/>
            <a:ext cx="203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548885" y="2402839"/>
            <a:ext cx="203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4548885" y="2150440"/>
            <a:ext cx="20383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4548885" y="1899030"/>
            <a:ext cx="203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4548885" y="1646936"/>
            <a:ext cx="203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548885" y="1394841"/>
            <a:ext cx="203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4499609" y="1142746"/>
            <a:ext cx="2520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700">
              <a:latin typeface="Arial"/>
              <a:cs typeface="Arial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976375" y="3768978"/>
            <a:ext cx="681609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7675" algn="l"/>
                <a:tab pos="882650" algn="l"/>
                <a:tab pos="1318260" algn="l"/>
                <a:tab pos="1753235" algn="l"/>
                <a:tab pos="2188845" algn="l"/>
                <a:tab pos="2623820" algn="l"/>
                <a:tab pos="3058795" algn="l"/>
                <a:tab pos="3961129" algn="l"/>
                <a:tab pos="4401820" algn="l"/>
                <a:tab pos="4842510" algn="l"/>
                <a:tab pos="5283835" algn="l"/>
                <a:tab pos="5724525" algn="l"/>
                <a:tab pos="6165215" algn="l"/>
                <a:tab pos="6605905" algn="l"/>
              </a:tabLst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7</a:t>
            </a:r>
            <a:endParaRPr sz="700">
              <a:latin typeface="Arial"/>
              <a:cs typeface="Arial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8011159" y="3768978"/>
            <a:ext cx="2228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8451850" y="3768978"/>
            <a:ext cx="22288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700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700" spc="-1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700" spc="-5">
                <a:solidFill>
                  <a:srgbClr val="7E7E7E"/>
                </a:solidFill>
                <a:latin typeface="Arial"/>
                <a:cs typeface="Arial"/>
              </a:rPr>
              <a:t>9</a:t>
            </a:r>
            <a:endParaRPr sz="700">
              <a:latin typeface="Arial"/>
              <a:cs typeface="Arial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5865621" y="918717"/>
            <a:ext cx="16560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7E7E7E"/>
                </a:solidFill>
                <a:latin typeface="Arial"/>
                <a:cs typeface="Arial"/>
              </a:rPr>
              <a:t>Динамика медиарынка,</a:t>
            </a:r>
            <a:r>
              <a:rPr dirty="0" sz="1000" spc="35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0" name="object 280"/>
          <p:cNvSpPr/>
          <p:nvPr/>
        </p:nvSpPr>
        <p:spPr>
          <a:xfrm>
            <a:off x="4895088" y="4418076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56388"/>
                </a:moveTo>
                <a:lnTo>
                  <a:pt x="57912" y="56388"/>
                </a:lnTo>
                <a:lnTo>
                  <a:pt x="57912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9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5218176" y="441807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56388"/>
                </a:moveTo>
                <a:lnTo>
                  <a:pt x="56387" y="56388"/>
                </a:lnTo>
                <a:lnTo>
                  <a:pt x="56387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DE7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6269735" y="4418076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56388"/>
                </a:moveTo>
                <a:lnTo>
                  <a:pt x="57912" y="56388"/>
                </a:lnTo>
                <a:lnTo>
                  <a:pt x="57912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4139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6707123" y="441807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0" y="56388"/>
                </a:moveTo>
                <a:lnTo>
                  <a:pt x="56388" y="56388"/>
                </a:lnTo>
                <a:lnTo>
                  <a:pt x="56388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9B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7117080" y="4418076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56388"/>
                </a:moveTo>
                <a:lnTo>
                  <a:pt x="57911" y="56388"/>
                </a:lnTo>
                <a:lnTo>
                  <a:pt x="57911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6BAB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7592568" y="441807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0" y="56388"/>
                </a:moveTo>
                <a:lnTo>
                  <a:pt x="56388" y="56388"/>
                </a:lnTo>
                <a:lnTo>
                  <a:pt x="56388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007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 txBox="1"/>
          <p:nvPr/>
        </p:nvSpPr>
        <p:spPr>
          <a:xfrm>
            <a:off x="4965319" y="4357217"/>
            <a:ext cx="31165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4010" algn="l"/>
                <a:tab pos="1387475" algn="l"/>
                <a:tab pos="1823720" algn="l"/>
                <a:tab pos="2234565" algn="l"/>
                <a:tab pos="2708910" algn="l"/>
              </a:tabLst>
            </a:pP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TV	TV</a:t>
            </a:r>
            <a:r>
              <a:rPr dirty="0" sz="900" spc="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Sponsropship	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OOH	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Print	Radio	Cinema</a:t>
            </a:r>
            <a:endParaRPr sz="900">
              <a:latin typeface="Arial"/>
              <a:cs typeface="Arial"/>
            </a:endParaRPr>
          </a:p>
        </p:txBody>
      </p:sp>
      <p:sp>
        <p:nvSpPr>
          <p:cNvPr id="287" name="object 287"/>
          <p:cNvSpPr/>
          <p:nvPr/>
        </p:nvSpPr>
        <p:spPr>
          <a:xfrm>
            <a:off x="8162543" y="4418076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0" y="56388"/>
                </a:moveTo>
                <a:lnTo>
                  <a:pt x="56388" y="56388"/>
                </a:lnTo>
                <a:lnTo>
                  <a:pt x="56388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 txBox="1"/>
          <p:nvPr/>
        </p:nvSpPr>
        <p:spPr>
          <a:xfrm>
            <a:off x="8232140" y="4357217"/>
            <a:ext cx="4121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In</a:t>
            </a:r>
            <a:r>
              <a:rPr dirty="0" sz="90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900" spc="-5">
                <a:solidFill>
                  <a:srgbClr val="7E7E7E"/>
                </a:solidFill>
                <a:latin typeface="Arial"/>
                <a:cs typeface="Arial"/>
              </a:rPr>
              <a:t>ern</a:t>
            </a:r>
            <a:r>
              <a:rPr dirty="0" sz="900" spc="-15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2707004" y="4808931"/>
            <a:ext cx="29362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ВРК</a:t>
            </a:r>
            <a:r>
              <a:rPr dirty="0" sz="11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http://www.adcoalition.org.ua/)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762406" y="3939128"/>
            <a:ext cx="7015480" cy="33655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00" spc="-30">
                <a:latin typeface="Arial"/>
                <a:cs typeface="Arial"/>
              </a:rPr>
              <a:t>*Новая </a:t>
            </a:r>
            <a:r>
              <a:rPr dirty="0" sz="800" spc="-35">
                <a:latin typeface="Arial"/>
                <a:cs typeface="Arial"/>
              </a:rPr>
              <a:t>методология </a:t>
            </a:r>
            <a:r>
              <a:rPr dirty="0" sz="800" spc="-20">
                <a:latin typeface="Arial"/>
                <a:cs typeface="Arial"/>
              </a:rPr>
              <a:t>оценки </a:t>
            </a:r>
            <a:r>
              <a:rPr dirty="0" sz="800" spc="-45">
                <a:latin typeface="Arial"/>
                <a:cs typeface="Arial"/>
              </a:rPr>
              <a:t>Интернет </a:t>
            </a:r>
            <a:r>
              <a:rPr dirty="0" sz="800" spc="-25">
                <a:latin typeface="Arial"/>
                <a:cs typeface="Arial"/>
              </a:rPr>
              <a:t>рынка </a:t>
            </a:r>
            <a:r>
              <a:rPr dirty="0" sz="800" spc="-60">
                <a:latin typeface="Arial"/>
                <a:cs typeface="Arial"/>
              </a:rPr>
              <a:t>с </a:t>
            </a:r>
            <a:r>
              <a:rPr dirty="0" sz="800" spc="-40">
                <a:latin typeface="Arial"/>
                <a:cs typeface="Arial"/>
              </a:rPr>
              <a:t>2018 </a:t>
            </a:r>
            <a:r>
              <a:rPr dirty="0" sz="800" spc="-30">
                <a:latin typeface="Arial"/>
                <a:cs typeface="Arial"/>
              </a:rPr>
              <a:t>года. </a:t>
            </a:r>
            <a:r>
              <a:rPr dirty="0" sz="800" spc="-40">
                <a:latin typeface="Arial"/>
                <a:cs typeface="Arial"/>
              </a:rPr>
              <a:t>Только </a:t>
            </a:r>
            <a:r>
              <a:rPr dirty="0" sz="800" spc="-55">
                <a:latin typeface="Arial"/>
                <a:cs typeface="Arial"/>
              </a:rPr>
              <a:t>часть </a:t>
            </a:r>
            <a:r>
              <a:rPr dirty="0" sz="800" spc="-25">
                <a:latin typeface="Arial"/>
                <a:cs typeface="Arial"/>
              </a:rPr>
              <a:t>рынка </a:t>
            </a:r>
            <a:r>
              <a:rPr dirty="0" sz="800" spc="-40">
                <a:latin typeface="Arial"/>
                <a:cs typeface="Arial"/>
              </a:rPr>
              <a:t>(баннерная </a:t>
            </a:r>
            <a:r>
              <a:rPr dirty="0" sz="800" spc="-35">
                <a:latin typeface="Arial"/>
                <a:cs typeface="Arial"/>
              </a:rPr>
              <a:t>реклама, </a:t>
            </a:r>
            <a:r>
              <a:rPr dirty="0" sz="800" spc="-50">
                <a:latin typeface="Arial"/>
                <a:cs typeface="Arial"/>
              </a:rPr>
              <a:t>цифровое </a:t>
            </a:r>
            <a:r>
              <a:rPr dirty="0" sz="800" spc="-30">
                <a:latin typeface="Arial"/>
                <a:cs typeface="Arial"/>
              </a:rPr>
              <a:t>видео, </a:t>
            </a:r>
            <a:r>
              <a:rPr dirty="0" sz="800" spc="-40">
                <a:latin typeface="Arial"/>
                <a:cs typeface="Arial"/>
              </a:rPr>
              <a:t>спонсорство) </a:t>
            </a:r>
            <a:r>
              <a:rPr dirty="0" sz="800" spc="-45">
                <a:latin typeface="Arial"/>
                <a:cs typeface="Arial"/>
              </a:rPr>
              <a:t>учитывают </a:t>
            </a:r>
            <a:r>
              <a:rPr dirty="0" sz="800" spc="-40">
                <a:latin typeface="Arial"/>
                <a:cs typeface="Arial"/>
              </a:rPr>
              <a:t>в объёме</a:t>
            </a:r>
            <a:r>
              <a:rPr dirty="0" sz="800" spc="35">
                <a:latin typeface="Arial"/>
                <a:cs typeface="Arial"/>
              </a:rPr>
              <a:t> </a:t>
            </a:r>
            <a:r>
              <a:rPr dirty="0" sz="800" spc="-30">
                <a:latin typeface="Arial"/>
                <a:cs typeface="Arial"/>
              </a:rPr>
              <a:t>Медиа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800" spc="-35">
                <a:latin typeface="Arial"/>
                <a:cs typeface="Arial"/>
              </a:rPr>
              <a:t>рекламы. </a:t>
            </a:r>
            <a:r>
              <a:rPr dirty="0" sz="800" spc="-60">
                <a:latin typeface="Arial"/>
                <a:cs typeface="Arial"/>
              </a:rPr>
              <a:t>Остальная </a:t>
            </a:r>
            <a:r>
              <a:rPr dirty="0" sz="800" spc="-55">
                <a:latin typeface="Arial"/>
                <a:cs typeface="Arial"/>
              </a:rPr>
              <a:t>часть </a:t>
            </a:r>
            <a:r>
              <a:rPr dirty="0" sz="800" spc="-30">
                <a:latin typeface="Arial"/>
                <a:cs typeface="Arial"/>
              </a:rPr>
              <a:t>бюджетов </a:t>
            </a:r>
            <a:r>
              <a:rPr dirty="0" sz="800" spc="-45">
                <a:latin typeface="Arial"/>
                <a:cs typeface="Arial"/>
              </a:rPr>
              <a:t>вынесена за </a:t>
            </a:r>
            <a:r>
              <a:rPr dirty="0" sz="800" spc="-20">
                <a:latin typeface="Arial"/>
                <a:cs typeface="Arial"/>
              </a:rPr>
              <a:t>рамки</a:t>
            </a:r>
            <a:r>
              <a:rPr dirty="0" sz="800" spc="-50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медиа.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221741"/>
            <a:ext cx="26346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Источники</a:t>
            </a:r>
            <a:r>
              <a:rPr dirty="0" spc="-100"/>
              <a:t> </a:t>
            </a:r>
            <a:r>
              <a:rPr dirty="0" spc="-5"/>
              <a:t>данных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987552"/>
            <a:ext cx="1953768" cy="611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532" y="2644139"/>
            <a:ext cx="667512" cy="667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1123" y="3508247"/>
            <a:ext cx="1112520" cy="10957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5487" y="1742358"/>
            <a:ext cx="687857" cy="7809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10740" marR="631825">
              <a:lnSpc>
                <a:spcPct val="100000"/>
              </a:lnSpc>
              <a:spcBef>
                <a:spcPts val="100"/>
              </a:spcBef>
            </a:pPr>
            <a:r>
              <a:rPr dirty="0" spc="-5" b="1">
                <a:latin typeface="Arial"/>
                <a:cs typeface="Arial"/>
              </a:rPr>
              <a:t>Doors Consulting </a:t>
            </a:r>
            <a:r>
              <a:rPr dirty="0" spc="-315" b="1">
                <a:latin typeface="Arial"/>
                <a:cs typeface="Arial"/>
              </a:rPr>
              <a:t>‒ </a:t>
            </a:r>
            <a:r>
              <a:rPr dirty="0" spc="-5"/>
              <a:t>официальный </a:t>
            </a:r>
            <a:r>
              <a:rPr dirty="0" spc="-10"/>
              <a:t>исследователь </a:t>
            </a:r>
            <a:r>
              <a:rPr dirty="0"/>
              <a:t>рынка </a:t>
            </a:r>
            <a:r>
              <a:rPr dirty="0" spc="-5"/>
              <a:t>наружной  </a:t>
            </a:r>
            <a:r>
              <a:rPr dirty="0" spc="-15"/>
              <a:t>рекламы. География </a:t>
            </a:r>
            <a:r>
              <a:rPr dirty="0" spc="-5"/>
              <a:t>исследований: </a:t>
            </a:r>
            <a:r>
              <a:rPr dirty="0" spc="-10"/>
              <a:t>ТОП-24 городов, население </a:t>
            </a:r>
            <a:r>
              <a:rPr dirty="0"/>
              <a:t>в </a:t>
            </a:r>
            <a:r>
              <a:rPr dirty="0" spc="-5"/>
              <a:t>возрасте  18+ </a:t>
            </a:r>
            <a:r>
              <a:rPr dirty="0" spc="-45"/>
              <a:t>лет.</a:t>
            </a:r>
            <a:r>
              <a:rPr dirty="0" spc="-35"/>
              <a:t> </a:t>
            </a:r>
            <a:r>
              <a:rPr dirty="0" spc="-10">
                <a:hlinkClick r:id="rId6"/>
              </a:rPr>
              <a:t>www.doors-c.com.ua</a:t>
            </a:r>
          </a:p>
          <a:p>
            <a:pPr marL="2098040"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110740" marR="5080">
              <a:lnSpc>
                <a:spcPct val="100000"/>
              </a:lnSpc>
              <a:spcBef>
                <a:spcPts val="990"/>
              </a:spcBef>
            </a:pPr>
            <a:r>
              <a:rPr dirty="0" spc="-10" b="1">
                <a:latin typeface="Arial"/>
                <a:cs typeface="Arial"/>
              </a:rPr>
              <a:t>Коммуникационный Альянс </a:t>
            </a:r>
            <a:r>
              <a:rPr dirty="0" spc="-315" b="1">
                <a:latin typeface="Arial"/>
                <a:cs typeface="Arial"/>
              </a:rPr>
              <a:t>‒ </a:t>
            </a:r>
            <a:r>
              <a:rPr dirty="0" spc="-5"/>
              <a:t>официальный мониторист </a:t>
            </a:r>
            <a:r>
              <a:rPr dirty="0"/>
              <a:t>рынка</a:t>
            </a:r>
            <a:r>
              <a:rPr dirty="0" spc="145"/>
              <a:t> </a:t>
            </a:r>
            <a:r>
              <a:rPr dirty="0" spc="-5"/>
              <a:t>наружной</a:t>
            </a:r>
            <a:r>
              <a:rPr dirty="0"/>
              <a:t> </a:t>
            </a:r>
            <a:r>
              <a:rPr dirty="0" spc="-10"/>
              <a:t>рекламы. </a:t>
            </a:r>
            <a:r>
              <a:rPr dirty="0"/>
              <a:t> </a:t>
            </a:r>
            <a:r>
              <a:rPr dirty="0" spc="-15"/>
              <a:t>География </a:t>
            </a:r>
            <a:r>
              <a:rPr dirty="0" spc="-5"/>
              <a:t>мониторинга: </a:t>
            </a:r>
            <a:r>
              <a:rPr dirty="0" spc="-10"/>
              <a:t>ТОП-46 городов, население </a:t>
            </a:r>
            <a:r>
              <a:rPr dirty="0"/>
              <a:t>в </a:t>
            </a:r>
            <a:r>
              <a:rPr dirty="0" spc="-5"/>
              <a:t>возрасте </a:t>
            </a:r>
            <a:r>
              <a:rPr dirty="0"/>
              <a:t>18+</a:t>
            </a:r>
            <a:r>
              <a:rPr dirty="0" spc="-114"/>
              <a:t> </a:t>
            </a:r>
            <a:r>
              <a:rPr dirty="0" spc="-45"/>
              <a:t>лет.</a:t>
            </a:r>
          </a:p>
          <a:p>
            <a:pPr marL="2110740">
              <a:lnSpc>
                <a:spcPct val="100000"/>
              </a:lnSpc>
            </a:pPr>
            <a:r>
              <a:rPr dirty="0" spc="-5"/>
              <a:t>Периодичность: </a:t>
            </a:r>
            <a:r>
              <a:rPr dirty="0"/>
              <a:t>1 </a:t>
            </a:r>
            <a:r>
              <a:rPr dirty="0" spc="-5"/>
              <a:t>раз </a:t>
            </a:r>
            <a:r>
              <a:rPr dirty="0"/>
              <a:t>в</a:t>
            </a:r>
            <a:r>
              <a:rPr dirty="0" spc="-45"/>
              <a:t> </a:t>
            </a:r>
            <a:r>
              <a:rPr dirty="0" spc="-5"/>
              <a:t>месяц.</a:t>
            </a:r>
          </a:p>
          <a:p>
            <a:pPr marL="2098040"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2110740">
              <a:lnSpc>
                <a:spcPct val="100000"/>
              </a:lnSpc>
            </a:pPr>
            <a:r>
              <a:rPr dirty="0" spc="-10" b="1">
                <a:latin typeface="Arial"/>
                <a:cs typeface="Arial"/>
              </a:rPr>
              <a:t>MMI </a:t>
            </a:r>
            <a:r>
              <a:rPr dirty="0" spc="-15" b="1">
                <a:latin typeface="Arial"/>
                <a:cs typeface="Arial"/>
              </a:rPr>
              <a:t>Украина </a:t>
            </a:r>
            <a:r>
              <a:rPr dirty="0" b="1">
                <a:latin typeface="Arial"/>
                <a:cs typeface="Arial"/>
              </a:rPr>
              <a:t>(Marketing &amp; </a:t>
            </a:r>
            <a:r>
              <a:rPr dirty="0" spc="-5" b="1">
                <a:latin typeface="Arial"/>
                <a:cs typeface="Arial"/>
              </a:rPr>
              <a:t>Media </a:t>
            </a:r>
            <a:r>
              <a:rPr dirty="0" b="1">
                <a:latin typeface="Arial"/>
                <a:cs typeface="Arial"/>
              </a:rPr>
              <a:t>Index</a:t>
            </a:r>
            <a:r>
              <a:rPr dirty="0" spc="4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Украина).</a:t>
            </a:r>
          </a:p>
          <a:p>
            <a:pPr marL="2110740" marR="768985">
              <a:lnSpc>
                <a:spcPct val="100000"/>
              </a:lnSpc>
            </a:pPr>
            <a:r>
              <a:rPr dirty="0" spc="-15"/>
              <a:t>География </a:t>
            </a:r>
            <a:r>
              <a:rPr dirty="0" spc="-5"/>
              <a:t>исследований: </a:t>
            </a:r>
            <a:r>
              <a:rPr dirty="0" spc="-10"/>
              <a:t>города </a:t>
            </a:r>
            <a:r>
              <a:rPr dirty="0"/>
              <a:t>50 </a:t>
            </a:r>
            <a:r>
              <a:rPr dirty="0" spc="-5"/>
              <a:t>000+, </a:t>
            </a:r>
            <a:r>
              <a:rPr dirty="0" spc="-10"/>
              <a:t>население </a:t>
            </a:r>
            <a:r>
              <a:rPr dirty="0"/>
              <a:t>в </a:t>
            </a:r>
            <a:r>
              <a:rPr dirty="0" spc="-5"/>
              <a:t>возрасте </a:t>
            </a:r>
            <a:r>
              <a:rPr dirty="0" spc="5"/>
              <a:t>12-65 </a:t>
            </a:r>
            <a:r>
              <a:rPr dirty="0" spc="-45"/>
              <a:t>лет.  </a:t>
            </a:r>
            <a:r>
              <a:rPr dirty="0" spc="-5"/>
              <a:t>Выборочная совокупность: </a:t>
            </a:r>
            <a:r>
              <a:rPr dirty="0"/>
              <a:t>5 000 </a:t>
            </a:r>
            <a:r>
              <a:rPr dirty="0" spc="-5"/>
              <a:t>респондентов </a:t>
            </a:r>
            <a:r>
              <a:rPr dirty="0"/>
              <a:t>в 1 </a:t>
            </a:r>
            <a:r>
              <a:rPr dirty="0" spc="-10"/>
              <a:t>волну</a:t>
            </a:r>
            <a:r>
              <a:rPr dirty="0" spc="-105"/>
              <a:t> </a:t>
            </a:r>
            <a:r>
              <a:rPr dirty="0" spc="-5"/>
              <a:t>исследования.</a:t>
            </a:r>
          </a:p>
          <a:p>
            <a:pPr marL="2110740" marR="4038600">
              <a:lnSpc>
                <a:spcPct val="100000"/>
              </a:lnSpc>
            </a:pPr>
            <a:r>
              <a:rPr dirty="0" spc="-5"/>
              <a:t>Периодичность: </a:t>
            </a:r>
            <a:r>
              <a:rPr dirty="0"/>
              <a:t>4 </a:t>
            </a:r>
            <a:r>
              <a:rPr dirty="0" spc="-5"/>
              <a:t>раза </a:t>
            </a:r>
            <a:r>
              <a:rPr dirty="0"/>
              <a:t>в</a:t>
            </a:r>
            <a:r>
              <a:rPr dirty="0" spc="-90"/>
              <a:t> </a:t>
            </a:r>
            <a:r>
              <a:rPr dirty="0" spc="-15"/>
              <a:t>год.  </a:t>
            </a:r>
            <a:r>
              <a:rPr dirty="0" spc="-10">
                <a:hlinkClick r:id="rId7"/>
              </a:rPr>
              <a:t>www.tns-ua.com</a:t>
            </a:r>
          </a:p>
          <a:p>
            <a:pPr marL="2098040"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2110740">
              <a:lnSpc>
                <a:spcPct val="100000"/>
              </a:lnSpc>
              <a:spcBef>
                <a:spcPts val="5"/>
              </a:spcBef>
            </a:pPr>
            <a:r>
              <a:rPr dirty="0" spc="-10" b="1">
                <a:latin typeface="Arial"/>
                <a:cs typeface="Arial"/>
              </a:rPr>
              <a:t>«Всеукраинская </a:t>
            </a:r>
            <a:r>
              <a:rPr dirty="0" spc="-5" b="1">
                <a:latin typeface="Arial"/>
                <a:cs typeface="Arial"/>
              </a:rPr>
              <a:t>рекламная</a:t>
            </a:r>
            <a:r>
              <a:rPr dirty="0" spc="-20" b="1">
                <a:latin typeface="Arial"/>
                <a:cs typeface="Arial"/>
              </a:rPr>
              <a:t> </a:t>
            </a:r>
            <a:r>
              <a:rPr dirty="0" spc="-10" b="1">
                <a:latin typeface="Arial"/>
                <a:cs typeface="Arial"/>
              </a:rPr>
              <a:t>коалиция»</a:t>
            </a:r>
          </a:p>
          <a:p>
            <a:pPr marL="2110740">
              <a:lnSpc>
                <a:spcPct val="100000"/>
              </a:lnSpc>
            </a:pPr>
            <a:r>
              <a:rPr dirty="0" spc="-10">
                <a:hlinkClick r:id="rId8"/>
              </a:rPr>
              <a:t>www.adcoalition.org.ua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8751" y="1582674"/>
            <a:ext cx="4682490" cy="13677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4400" spc="-40"/>
              <a:t>БЛАГОДАРИМ </a:t>
            </a:r>
            <a:r>
              <a:rPr dirty="0" sz="4400"/>
              <a:t>ЗА  ВНИМАНИЕ!</a:t>
            </a:r>
            <a:endParaRPr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221741"/>
            <a:ext cx="22282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Про</a:t>
            </a:r>
            <a:r>
              <a:rPr dirty="0" spc="-10"/>
              <a:t>н</a:t>
            </a:r>
            <a:r>
              <a:rPr dirty="0"/>
              <a:t>и</a:t>
            </a:r>
            <a:r>
              <a:rPr dirty="0" spc="5"/>
              <a:t>к</a:t>
            </a:r>
            <a:r>
              <a:rPr dirty="0" spc="-5"/>
              <a:t>н</a:t>
            </a:r>
            <a:r>
              <a:rPr dirty="0" spc="-10"/>
              <a:t>о</a:t>
            </a:r>
            <a:r>
              <a:rPr dirty="0" spc="-30"/>
              <a:t>в</a:t>
            </a:r>
            <a:r>
              <a:rPr dirty="0" spc="-5"/>
              <a:t>е</a:t>
            </a:r>
            <a:r>
              <a:rPr dirty="0" spc="-10"/>
              <a:t>н</a:t>
            </a:r>
            <a:r>
              <a:rPr dirty="0"/>
              <a:t>ие</a:t>
            </a:r>
          </a:p>
        </p:txBody>
      </p:sp>
      <p:sp>
        <p:nvSpPr>
          <p:cNvPr id="3" name="object 3"/>
          <p:cNvSpPr/>
          <p:nvPr/>
        </p:nvSpPr>
        <p:spPr>
          <a:xfrm>
            <a:off x="4274820" y="309219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24655" y="3092195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74492" y="3092195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25851" y="3092195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75688" y="3092195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25524" y="3092195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41475" y="309219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74820" y="2895600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24655" y="2895600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74492" y="2895600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625851" y="2895600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5688" y="2895600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525524" y="2895600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41475" y="2895600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24655" y="2700527"/>
            <a:ext cx="715010" cy="0"/>
          </a:xfrm>
          <a:custGeom>
            <a:avLst/>
            <a:gdLst/>
            <a:ahLst/>
            <a:cxnLst/>
            <a:rect l="l" t="t" r="r" b="b"/>
            <a:pathLst>
              <a:path w="715010" h="0">
                <a:moveTo>
                  <a:pt x="0" y="0"/>
                </a:moveTo>
                <a:lnTo>
                  <a:pt x="71475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74492" y="2700527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25851" y="2700527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75688" y="2700527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25524" y="2700527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41475" y="2700527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74492" y="2505455"/>
            <a:ext cx="1264920" cy="0"/>
          </a:xfrm>
          <a:custGeom>
            <a:avLst/>
            <a:gdLst/>
            <a:ahLst/>
            <a:cxnLst/>
            <a:rect l="l" t="t" r="r" b="b"/>
            <a:pathLst>
              <a:path w="1264920" h="0">
                <a:moveTo>
                  <a:pt x="0" y="0"/>
                </a:moveTo>
                <a:lnTo>
                  <a:pt x="12649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25851" y="2505455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75688" y="2505455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25524" y="2505455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41475" y="250545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74492" y="2310383"/>
            <a:ext cx="1264920" cy="0"/>
          </a:xfrm>
          <a:custGeom>
            <a:avLst/>
            <a:gdLst/>
            <a:ahLst/>
            <a:cxnLst/>
            <a:rect l="l" t="t" r="r" b="b"/>
            <a:pathLst>
              <a:path w="1264920" h="0">
                <a:moveTo>
                  <a:pt x="0" y="0"/>
                </a:moveTo>
                <a:lnTo>
                  <a:pt x="12649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25851" y="2310383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75688" y="2310383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25524" y="2310383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41475" y="2310383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174492" y="2113788"/>
            <a:ext cx="1264920" cy="0"/>
          </a:xfrm>
          <a:custGeom>
            <a:avLst/>
            <a:gdLst/>
            <a:ahLst/>
            <a:cxnLst/>
            <a:rect l="l" t="t" r="r" b="b"/>
            <a:pathLst>
              <a:path w="1264920" h="0">
                <a:moveTo>
                  <a:pt x="0" y="0"/>
                </a:moveTo>
                <a:lnTo>
                  <a:pt x="12649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25851" y="2113788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075688" y="2113788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25524" y="2113788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41475" y="2113788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74492" y="1918716"/>
            <a:ext cx="1264920" cy="0"/>
          </a:xfrm>
          <a:custGeom>
            <a:avLst/>
            <a:gdLst/>
            <a:ahLst/>
            <a:cxnLst/>
            <a:rect l="l" t="t" r="r" b="b"/>
            <a:pathLst>
              <a:path w="1264920" h="0">
                <a:moveTo>
                  <a:pt x="0" y="0"/>
                </a:moveTo>
                <a:lnTo>
                  <a:pt x="12649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625851" y="1918716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075688" y="1918716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 h="0">
                <a:moveTo>
                  <a:pt x="0" y="0"/>
                </a:moveTo>
                <a:lnTo>
                  <a:pt x="3291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525524" y="1918716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141475" y="1918716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174492" y="1723644"/>
            <a:ext cx="1264920" cy="0"/>
          </a:xfrm>
          <a:custGeom>
            <a:avLst/>
            <a:gdLst/>
            <a:ahLst/>
            <a:cxnLst/>
            <a:rect l="l" t="t" r="r" b="b"/>
            <a:pathLst>
              <a:path w="1264920" h="0">
                <a:moveTo>
                  <a:pt x="0" y="0"/>
                </a:moveTo>
                <a:lnTo>
                  <a:pt x="12649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075688" y="1723644"/>
            <a:ext cx="879475" cy="0"/>
          </a:xfrm>
          <a:custGeom>
            <a:avLst/>
            <a:gdLst/>
            <a:ahLst/>
            <a:cxnLst/>
            <a:rect l="l" t="t" r="r" b="b"/>
            <a:pathLst>
              <a:path w="879475" h="0">
                <a:moveTo>
                  <a:pt x="0" y="0"/>
                </a:moveTo>
                <a:lnTo>
                  <a:pt x="87934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25524" y="1723644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141475" y="1723644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525524" y="1528572"/>
            <a:ext cx="2914015" cy="0"/>
          </a:xfrm>
          <a:custGeom>
            <a:avLst/>
            <a:gdLst/>
            <a:ahLst/>
            <a:cxnLst/>
            <a:rect l="l" t="t" r="r" b="b"/>
            <a:pathLst>
              <a:path w="2914015" h="0">
                <a:moveTo>
                  <a:pt x="0" y="0"/>
                </a:moveTo>
                <a:lnTo>
                  <a:pt x="29138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141475" y="1528572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141475" y="1331975"/>
            <a:ext cx="3298190" cy="0"/>
          </a:xfrm>
          <a:custGeom>
            <a:avLst/>
            <a:gdLst/>
            <a:ahLst/>
            <a:cxnLst/>
            <a:rect l="l" t="t" r="r" b="b"/>
            <a:pathLst>
              <a:path w="3298190" h="0">
                <a:moveTo>
                  <a:pt x="0" y="0"/>
                </a:moveTo>
                <a:lnTo>
                  <a:pt x="32979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06067" y="1363980"/>
            <a:ext cx="219710" cy="1923414"/>
          </a:xfrm>
          <a:custGeom>
            <a:avLst/>
            <a:gdLst/>
            <a:ahLst/>
            <a:cxnLst/>
            <a:rect l="l" t="t" r="r" b="b"/>
            <a:pathLst>
              <a:path w="219709" h="1923414">
                <a:moveTo>
                  <a:pt x="219456" y="0"/>
                </a:moveTo>
                <a:lnTo>
                  <a:pt x="0" y="0"/>
                </a:lnTo>
                <a:lnTo>
                  <a:pt x="0" y="1923288"/>
                </a:lnTo>
                <a:lnTo>
                  <a:pt x="219456" y="1923288"/>
                </a:lnTo>
                <a:lnTo>
                  <a:pt x="2194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856232" y="1641348"/>
            <a:ext cx="219710" cy="1645920"/>
          </a:xfrm>
          <a:custGeom>
            <a:avLst/>
            <a:gdLst/>
            <a:ahLst/>
            <a:cxnLst/>
            <a:rect l="l" t="t" r="r" b="b"/>
            <a:pathLst>
              <a:path w="219710" h="1645920">
                <a:moveTo>
                  <a:pt x="219456" y="0"/>
                </a:moveTo>
                <a:lnTo>
                  <a:pt x="0" y="0"/>
                </a:lnTo>
                <a:lnTo>
                  <a:pt x="0" y="1645920"/>
                </a:lnTo>
                <a:lnTo>
                  <a:pt x="219456" y="1645920"/>
                </a:lnTo>
                <a:lnTo>
                  <a:pt x="2194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404872" y="1723644"/>
            <a:ext cx="220979" cy="1564005"/>
          </a:xfrm>
          <a:custGeom>
            <a:avLst/>
            <a:gdLst/>
            <a:ahLst/>
            <a:cxnLst/>
            <a:rect l="l" t="t" r="r" b="b"/>
            <a:pathLst>
              <a:path w="220980" h="1564004">
                <a:moveTo>
                  <a:pt x="220979" y="0"/>
                </a:moveTo>
                <a:lnTo>
                  <a:pt x="0" y="0"/>
                </a:lnTo>
                <a:lnTo>
                  <a:pt x="0" y="1563623"/>
                </a:lnTo>
                <a:lnTo>
                  <a:pt x="220979" y="1563623"/>
                </a:lnTo>
                <a:lnTo>
                  <a:pt x="220979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955035" y="1566672"/>
            <a:ext cx="219710" cy="1720850"/>
          </a:xfrm>
          <a:custGeom>
            <a:avLst/>
            <a:gdLst/>
            <a:ahLst/>
            <a:cxnLst/>
            <a:rect l="l" t="t" r="r" b="b"/>
            <a:pathLst>
              <a:path w="219710" h="1720850">
                <a:moveTo>
                  <a:pt x="219456" y="0"/>
                </a:moveTo>
                <a:lnTo>
                  <a:pt x="0" y="0"/>
                </a:lnTo>
                <a:lnTo>
                  <a:pt x="0" y="1720595"/>
                </a:lnTo>
                <a:lnTo>
                  <a:pt x="219456" y="1720595"/>
                </a:lnTo>
                <a:lnTo>
                  <a:pt x="2194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05200" y="2514600"/>
            <a:ext cx="219710" cy="772795"/>
          </a:xfrm>
          <a:custGeom>
            <a:avLst/>
            <a:gdLst/>
            <a:ahLst/>
            <a:cxnLst/>
            <a:rect l="l" t="t" r="r" b="b"/>
            <a:pathLst>
              <a:path w="219710" h="772795">
                <a:moveTo>
                  <a:pt x="219455" y="0"/>
                </a:moveTo>
                <a:lnTo>
                  <a:pt x="0" y="0"/>
                </a:lnTo>
                <a:lnTo>
                  <a:pt x="0" y="772668"/>
                </a:lnTo>
                <a:lnTo>
                  <a:pt x="219455" y="772668"/>
                </a:lnTo>
                <a:lnTo>
                  <a:pt x="2194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055364" y="2798064"/>
            <a:ext cx="219710" cy="489584"/>
          </a:xfrm>
          <a:custGeom>
            <a:avLst/>
            <a:gdLst/>
            <a:ahLst/>
            <a:cxnLst/>
            <a:rect l="l" t="t" r="r" b="b"/>
            <a:pathLst>
              <a:path w="219710" h="489585">
                <a:moveTo>
                  <a:pt x="219456" y="0"/>
                </a:moveTo>
                <a:lnTo>
                  <a:pt x="0" y="0"/>
                </a:lnTo>
                <a:lnTo>
                  <a:pt x="0" y="489204"/>
                </a:lnTo>
                <a:lnTo>
                  <a:pt x="219456" y="489204"/>
                </a:lnTo>
                <a:lnTo>
                  <a:pt x="2194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141475" y="1331975"/>
            <a:ext cx="0" cy="1955800"/>
          </a:xfrm>
          <a:custGeom>
            <a:avLst/>
            <a:gdLst/>
            <a:ahLst/>
            <a:cxnLst/>
            <a:rect l="l" t="t" r="r" b="b"/>
            <a:pathLst>
              <a:path w="0" h="1955800">
                <a:moveTo>
                  <a:pt x="0" y="1955292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97280" y="328726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97280" y="309219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97280" y="289560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97280" y="270052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97280" y="250545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97280" y="2310383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97280" y="2113788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97280" y="1918716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97280" y="1723644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97280" y="152857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97280" y="133197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141475" y="3287267"/>
            <a:ext cx="3298190" cy="0"/>
          </a:xfrm>
          <a:custGeom>
            <a:avLst/>
            <a:gdLst/>
            <a:ahLst/>
            <a:cxnLst/>
            <a:rect l="l" t="t" r="r" b="b"/>
            <a:pathLst>
              <a:path w="3298190" h="0">
                <a:moveTo>
                  <a:pt x="0" y="0"/>
                </a:moveTo>
                <a:lnTo>
                  <a:pt x="32979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141475" y="328726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690116" y="328726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240279" y="328726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790444" y="328726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340608" y="328726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889247" y="328726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439411" y="3287267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786180" y="1192377"/>
            <a:ext cx="238760" cy="217614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22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90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22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80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22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70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22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22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50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22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219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30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22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21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10</a:t>
            </a:r>
            <a:endParaRPr sz="1100">
              <a:latin typeface="Arial"/>
              <a:cs typeface="Arial"/>
            </a:endParaRPr>
          </a:p>
          <a:p>
            <a:pPr algn="ctr" marL="141605">
              <a:lnSpc>
                <a:spcPct val="100000"/>
              </a:lnSpc>
              <a:spcBef>
                <a:spcPts val="220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46959" y="3360900"/>
            <a:ext cx="342265" cy="675640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62865" marR="5080" indent="-50800">
              <a:lnSpc>
                <a:spcPts val="1260"/>
              </a:lnSpc>
              <a:spcBef>
                <a:spcPts val="90"/>
              </a:spcBef>
            </a:pPr>
            <a:r>
              <a:rPr dirty="0" sz="1100" spc="-10">
                <a:solidFill>
                  <a:srgbClr val="7E7E7E"/>
                </a:solidFill>
                <a:latin typeface="Arial"/>
                <a:cs typeface="Arial"/>
              </a:rPr>
              <a:t>Н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ар</a:t>
            </a:r>
            <a:r>
              <a:rPr dirty="0" sz="1100" spc="-1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ж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ная  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реклама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876879" y="3357245"/>
            <a:ext cx="182245" cy="2070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solidFill>
                  <a:srgbClr val="7E7E7E"/>
                </a:solidFill>
                <a:latin typeface="Arial"/>
                <a:cs typeface="Arial"/>
              </a:rPr>
              <a:t>ТВ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426513" y="3359610"/>
            <a:ext cx="182880" cy="6432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Интернет</a:t>
            </a:r>
            <a:endParaRPr sz="11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976953" y="3359133"/>
            <a:ext cx="182245" cy="4349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Радио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26863" y="3359652"/>
            <a:ext cx="182245" cy="5003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Пресса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076646" y="3359012"/>
            <a:ext cx="182245" cy="8026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Кинотеатры</a:t>
            </a:r>
            <a:endParaRPr sz="11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85174" y="1417545"/>
            <a:ext cx="196215" cy="187896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Потенциальный охват</a:t>
            </a:r>
            <a:r>
              <a:rPr dirty="0" sz="1200" spc="-5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011673" y="1086993"/>
            <a:ext cx="3552825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Наружная реклама, радио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и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ТВ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по  прежнему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остаются наиболее  охватообразующими медиа</a:t>
            </a:r>
            <a:r>
              <a:rPr dirty="0" sz="1400" spc="-7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каналами.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011673" y="1983486"/>
            <a:ext cx="3398520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Позиции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Интернета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сильны по 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молодежным </a:t>
            </a:r>
            <a:r>
              <a:rPr dirty="0" sz="1400" spc="-15">
                <a:solidFill>
                  <a:srgbClr val="7E7E7E"/>
                </a:solidFill>
                <a:latin typeface="Arial"/>
                <a:cs typeface="Arial"/>
              </a:rPr>
              <a:t>аудиториям.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По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общей  </a:t>
            </a:r>
            <a:r>
              <a:rPr dirty="0" sz="1400" spc="-15">
                <a:solidFill>
                  <a:srgbClr val="7E7E7E"/>
                </a:solidFill>
                <a:latin typeface="Arial"/>
                <a:cs typeface="Arial"/>
              </a:rPr>
              <a:t>аудитории </a:t>
            </a:r>
            <a:r>
              <a:rPr dirty="0" sz="1400" spc="-360">
                <a:solidFill>
                  <a:srgbClr val="7E7E7E"/>
                </a:solidFill>
                <a:latin typeface="Arial"/>
                <a:cs typeface="Arial"/>
              </a:rPr>
              <a:t>‒ </a:t>
            </a:r>
            <a:r>
              <a:rPr dirty="0" sz="1400" spc="-20">
                <a:solidFill>
                  <a:srgbClr val="7E7E7E"/>
                </a:solidFill>
                <a:latin typeface="Arial"/>
                <a:cs typeface="Arial"/>
              </a:rPr>
              <a:t>охват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на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уровне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80%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707004" y="4735779"/>
            <a:ext cx="3750310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Эспертная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оценка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ИКНР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на основании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данных 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InMind, </a:t>
            </a:r>
            <a:r>
              <a:rPr dirty="0" sz="1100" spc="-15">
                <a:solidFill>
                  <a:srgbClr val="FFFFFF"/>
                </a:solidFill>
                <a:latin typeface="Arial"/>
                <a:cs typeface="Arial"/>
              </a:rPr>
              <a:t>MMI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Украина 2018-2019, Radio</a:t>
            </a:r>
            <a:r>
              <a:rPr dirty="0" sz="11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99432" y="3204972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48328" y="320497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95700" y="320497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43072" y="320497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90444" y="320497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37816" y="320497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 h="0">
                <a:moveTo>
                  <a:pt x="0" y="0"/>
                </a:moveTo>
                <a:lnTo>
                  <a:pt x="27127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5188" y="3204972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34083" y="320497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17091" y="3204972"/>
            <a:ext cx="135890" cy="0"/>
          </a:xfrm>
          <a:custGeom>
            <a:avLst/>
            <a:gdLst/>
            <a:ahLst/>
            <a:cxnLst/>
            <a:rect l="l" t="t" r="r" b="b"/>
            <a:pathLst>
              <a:path w="135890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99432" y="2953511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8328" y="2953511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95700" y="2953511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43072" y="2953511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90444" y="2953511"/>
            <a:ext cx="271780" cy="0"/>
          </a:xfrm>
          <a:custGeom>
            <a:avLst/>
            <a:gdLst/>
            <a:ahLst/>
            <a:cxnLst/>
            <a:rect l="l" t="t" r="r" b="b"/>
            <a:pathLst>
              <a:path w="271780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85188" y="2953511"/>
            <a:ext cx="723900" cy="0"/>
          </a:xfrm>
          <a:custGeom>
            <a:avLst/>
            <a:gdLst/>
            <a:ahLst/>
            <a:cxnLst/>
            <a:rect l="l" t="t" r="r" b="b"/>
            <a:pathLst>
              <a:path w="723900" h="0">
                <a:moveTo>
                  <a:pt x="0" y="0"/>
                </a:moveTo>
                <a:lnTo>
                  <a:pt x="7239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17091" y="2953511"/>
            <a:ext cx="588645" cy="0"/>
          </a:xfrm>
          <a:custGeom>
            <a:avLst/>
            <a:gdLst/>
            <a:ahLst/>
            <a:cxnLst/>
            <a:rect l="l" t="t" r="r" b="b"/>
            <a:pathLst>
              <a:path w="588644" h="0">
                <a:moveTo>
                  <a:pt x="0" y="0"/>
                </a:moveTo>
                <a:lnTo>
                  <a:pt x="58826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99432" y="2702051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48328" y="2702051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95700" y="2702051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243072" y="2702051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17091" y="2702051"/>
            <a:ext cx="1945005" cy="0"/>
          </a:xfrm>
          <a:custGeom>
            <a:avLst/>
            <a:gdLst/>
            <a:ahLst/>
            <a:cxnLst/>
            <a:rect l="l" t="t" r="r" b="b"/>
            <a:pathLst>
              <a:path w="1945005" h="0">
                <a:moveTo>
                  <a:pt x="0" y="0"/>
                </a:moveTo>
                <a:lnTo>
                  <a:pt x="1944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99432" y="2450592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8328" y="245059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695700" y="245059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43072" y="245059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17091" y="2450592"/>
            <a:ext cx="1945005" cy="0"/>
          </a:xfrm>
          <a:custGeom>
            <a:avLst/>
            <a:gdLst/>
            <a:ahLst/>
            <a:cxnLst/>
            <a:rect l="l" t="t" r="r" b="b"/>
            <a:pathLst>
              <a:path w="1945005" h="0">
                <a:moveTo>
                  <a:pt x="0" y="0"/>
                </a:moveTo>
                <a:lnTo>
                  <a:pt x="1944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599432" y="2199132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8328" y="219913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95700" y="219913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43072" y="2199132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17091" y="2199132"/>
            <a:ext cx="1945005" cy="0"/>
          </a:xfrm>
          <a:custGeom>
            <a:avLst/>
            <a:gdLst/>
            <a:ahLst/>
            <a:cxnLst/>
            <a:rect l="l" t="t" r="r" b="b"/>
            <a:pathLst>
              <a:path w="1945005" h="0">
                <a:moveTo>
                  <a:pt x="0" y="0"/>
                </a:moveTo>
                <a:lnTo>
                  <a:pt x="1944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99432" y="1949195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8328" y="194919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43072" y="1949195"/>
            <a:ext cx="723900" cy="0"/>
          </a:xfrm>
          <a:custGeom>
            <a:avLst/>
            <a:gdLst/>
            <a:ahLst/>
            <a:cxnLst/>
            <a:rect l="l" t="t" r="r" b="b"/>
            <a:pathLst>
              <a:path w="723900" h="0">
                <a:moveTo>
                  <a:pt x="0" y="0"/>
                </a:moveTo>
                <a:lnTo>
                  <a:pt x="7239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117091" y="1949195"/>
            <a:ext cx="1945005" cy="0"/>
          </a:xfrm>
          <a:custGeom>
            <a:avLst/>
            <a:gdLst/>
            <a:ahLst/>
            <a:cxnLst/>
            <a:rect l="l" t="t" r="r" b="b"/>
            <a:pathLst>
              <a:path w="1945005" h="0">
                <a:moveTo>
                  <a:pt x="0" y="0"/>
                </a:moveTo>
                <a:lnTo>
                  <a:pt x="194462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99432" y="1697735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48328" y="169773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117091" y="1697735"/>
            <a:ext cx="2849880" cy="0"/>
          </a:xfrm>
          <a:custGeom>
            <a:avLst/>
            <a:gdLst/>
            <a:ahLst/>
            <a:cxnLst/>
            <a:rect l="l" t="t" r="r" b="b"/>
            <a:pathLst>
              <a:path w="2849879" h="0">
                <a:moveTo>
                  <a:pt x="0" y="0"/>
                </a:moveTo>
                <a:lnTo>
                  <a:pt x="28498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99432" y="1446275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148328" y="1446275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117091" y="1446275"/>
            <a:ext cx="2849880" cy="0"/>
          </a:xfrm>
          <a:custGeom>
            <a:avLst/>
            <a:gdLst/>
            <a:ahLst/>
            <a:cxnLst/>
            <a:rect l="l" t="t" r="r" b="b"/>
            <a:pathLst>
              <a:path w="2849879" h="0">
                <a:moveTo>
                  <a:pt x="0" y="0"/>
                </a:moveTo>
                <a:lnTo>
                  <a:pt x="28498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99432" y="1194816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48328" y="1194816"/>
            <a:ext cx="271780" cy="0"/>
          </a:xfrm>
          <a:custGeom>
            <a:avLst/>
            <a:gdLst/>
            <a:ahLst/>
            <a:cxnLst/>
            <a:rect l="l" t="t" r="r" b="b"/>
            <a:pathLst>
              <a:path w="271779" h="0">
                <a:moveTo>
                  <a:pt x="0" y="0"/>
                </a:moveTo>
                <a:lnTo>
                  <a:pt x="2712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117091" y="1194816"/>
            <a:ext cx="2849880" cy="0"/>
          </a:xfrm>
          <a:custGeom>
            <a:avLst/>
            <a:gdLst/>
            <a:ahLst/>
            <a:cxnLst/>
            <a:rect l="l" t="t" r="r" b="b"/>
            <a:pathLst>
              <a:path w="2849879" h="0">
                <a:moveTo>
                  <a:pt x="0" y="0"/>
                </a:moveTo>
                <a:lnTo>
                  <a:pt x="284988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117091" y="943355"/>
            <a:ext cx="3619500" cy="0"/>
          </a:xfrm>
          <a:custGeom>
            <a:avLst/>
            <a:gdLst/>
            <a:ahLst/>
            <a:cxnLst/>
            <a:rect l="l" t="t" r="r" b="b"/>
            <a:pathLst>
              <a:path w="3619500" h="0">
                <a:moveTo>
                  <a:pt x="0" y="0"/>
                </a:moveTo>
                <a:lnTo>
                  <a:pt x="36195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252727" y="3058667"/>
            <a:ext cx="181610" cy="396240"/>
          </a:xfrm>
          <a:custGeom>
            <a:avLst/>
            <a:gdLst/>
            <a:ahLst/>
            <a:cxnLst/>
            <a:rect l="l" t="t" r="r" b="b"/>
            <a:pathLst>
              <a:path w="181609" h="396239">
                <a:moveTo>
                  <a:pt x="181356" y="0"/>
                </a:moveTo>
                <a:lnTo>
                  <a:pt x="0" y="0"/>
                </a:lnTo>
                <a:lnTo>
                  <a:pt x="0" y="396239"/>
                </a:lnTo>
                <a:lnTo>
                  <a:pt x="181356" y="396239"/>
                </a:lnTo>
                <a:lnTo>
                  <a:pt x="1813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05355" y="2906267"/>
            <a:ext cx="180340" cy="548640"/>
          </a:xfrm>
          <a:custGeom>
            <a:avLst/>
            <a:gdLst/>
            <a:ahLst/>
            <a:cxnLst/>
            <a:rect l="l" t="t" r="r" b="b"/>
            <a:pathLst>
              <a:path w="180339" h="548639">
                <a:moveTo>
                  <a:pt x="179831" y="0"/>
                </a:moveTo>
                <a:lnTo>
                  <a:pt x="0" y="0"/>
                </a:lnTo>
                <a:lnTo>
                  <a:pt x="0" y="548639"/>
                </a:lnTo>
                <a:lnTo>
                  <a:pt x="179831" y="548639"/>
                </a:lnTo>
                <a:lnTo>
                  <a:pt x="17983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157983" y="3051048"/>
            <a:ext cx="180340" cy="403860"/>
          </a:xfrm>
          <a:custGeom>
            <a:avLst/>
            <a:gdLst/>
            <a:ahLst/>
            <a:cxnLst/>
            <a:rect l="l" t="t" r="r" b="b"/>
            <a:pathLst>
              <a:path w="180339" h="403860">
                <a:moveTo>
                  <a:pt x="179832" y="0"/>
                </a:moveTo>
                <a:lnTo>
                  <a:pt x="0" y="0"/>
                </a:lnTo>
                <a:lnTo>
                  <a:pt x="0" y="403859"/>
                </a:lnTo>
                <a:lnTo>
                  <a:pt x="179832" y="403859"/>
                </a:lnTo>
                <a:lnTo>
                  <a:pt x="17983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09088" y="2759964"/>
            <a:ext cx="181610" cy="695325"/>
          </a:xfrm>
          <a:custGeom>
            <a:avLst/>
            <a:gdLst/>
            <a:ahLst/>
            <a:cxnLst/>
            <a:rect l="l" t="t" r="r" b="b"/>
            <a:pathLst>
              <a:path w="181610" h="695325">
                <a:moveTo>
                  <a:pt x="181356" y="0"/>
                </a:moveTo>
                <a:lnTo>
                  <a:pt x="0" y="0"/>
                </a:lnTo>
                <a:lnTo>
                  <a:pt x="0" y="694944"/>
                </a:lnTo>
                <a:lnTo>
                  <a:pt x="181356" y="694944"/>
                </a:lnTo>
                <a:lnTo>
                  <a:pt x="1813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061716" y="1824227"/>
            <a:ext cx="181610" cy="1630680"/>
          </a:xfrm>
          <a:custGeom>
            <a:avLst/>
            <a:gdLst/>
            <a:ahLst/>
            <a:cxnLst/>
            <a:rect l="l" t="t" r="r" b="b"/>
            <a:pathLst>
              <a:path w="181610" h="1630679">
                <a:moveTo>
                  <a:pt x="181356" y="0"/>
                </a:moveTo>
                <a:lnTo>
                  <a:pt x="0" y="0"/>
                </a:lnTo>
                <a:lnTo>
                  <a:pt x="0" y="1630680"/>
                </a:lnTo>
                <a:lnTo>
                  <a:pt x="181356" y="1630680"/>
                </a:lnTo>
                <a:lnTo>
                  <a:pt x="1813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514344" y="2180844"/>
            <a:ext cx="181610" cy="1274445"/>
          </a:xfrm>
          <a:custGeom>
            <a:avLst/>
            <a:gdLst/>
            <a:ahLst/>
            <a:cxnLst/>
            <a:rect l="l" t="t" r="r" b="b"/>
            <a:pathLst>
              <a:path w="181610" h="1274445">
                <a:moveTo>
                  <a:pt x="181355" y="0"/>
                </a:moveTo>
                <a:lnTo>
                  <a:pt x="0" y="0"/>
                </a:lnTo>
                <a:lnTo>
                  <a:pt x="0" y="1274064"/>
                </a:lnTo>
                <a:lnTo>
                  <a:pt x="181355" y="1274064"/>
                </a:lnTo>
                <a:lnTo>
                  <a:pt x="1813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66971" y="1089660"/>
            <a:ext cx="181610" cy="2365375"/>
          </a:xfrm>
          <a:custGeom>
            <a:avLst/>
            <a:gdLst/>
            <a:ahLst/>
            <a:cxnLst/>
            <a:rect l="l" t="t" r="r" b="b"/>
            <a:pathLst>
              <a:path w="181610" h="2365375">
                <a:moveTo>
                  <a:pt x="181355" y="0"/>
                </a:moveTo>
                <a:lnTo>
                  <a:pt x="0" y="0"/>
                </a:lnTo>
                <a:lnTo>
                  <a:pt x="0" y="2365247"/>
                </a:lnTo>
                <a:lnTo>
                  <a:pt x="181355" y="2365247"/>
                </a:lnTo>
                <a:lnTo>
                  <a:pt x="18135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419600" y="943355"/>
            <a:ext cx="180340" cy="2512060"/>
          </a:xfrm>
          <a:custGeom>
            <a:avLst/>
            <a:gdLst/>
            <a:ahLst/>
            <a:cxnLst/>
            <a:rect l="l" t="t" r="r" b="b"/>
            <a:pathLst>
              <a:path w="180339" h="2512060">
                <a:moveTo>
                  <a:pt x="179832" y="0"/>
                </a:moveTo>
                <a:lnTo>
                  <a:pt x="0" y="0"/>
                </a:lnTo>
                <a:lnTo>
                  <a:pt x="0" y="2511551"/>
                </a:lnTo>
                <a:lnTo>
                  <a:pt x="179832" y="2511551"/>
                </a:lnTo>
                <a:lnTo>
                  <a:pt x="17983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117091" y="943355"/>
            <a:ext cx="0" cy="2512060"/>
          </a:xfrm>
          <a:custGeom>
            <a:avLst/>
            <a:gdLst/>
            <a:ahLst/>
            <a:cxnLst/>
            <a:rect l="l" t="t" r="r" b="b"/>
            <a:pathLst>
              <a:path w="0" h="2512060">
                <a:moveTo>
                  <a:pt x="0" y="2511552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72896" y="3454908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72896" y="320497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072896" y="2953511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72896" y="2702051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72896" y="245059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72896" y="219913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072896" y="194919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72896" y="169773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72896" y="144627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72896" y="1194816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72896" y="94335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117091" y="3454908"/>
            <a:ext cx="3619500" cy="0"/>
          </a:xfrm>
          <a:custGeom>
            <a:avLst/>
            <a:gdLst/>
            <a:ahLst/>
            <a:cxnLst/>
            <a:rect l="l" t="t" r="r" b="b"/>
            <a:pathLst>
              <a:path w="3619500" h="0">
                <a:moveTo>
                  <a:pt x="0" y="0"/>
                </a:moveTo>
                <a:lnTo>
                  <a:pt x="36195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117091" y="345490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69719" y="345490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020823" y="345490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473451" y="345490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926079" y="345490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378708" y="345490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831335" y="345490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283964" y="345490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736591" y="3454908"/>
            <a:ext cx="0" cy="43180"/>
          </a:xfrm>
          <a:custGeom>
            <a:avLst/>
            <a:gdLst/>
            <a:ahLst/>
            <a:cxnLst/>
            <a:rect l="l" t="t" r="r" b="b"/>
            <a:pathLst>
              <a:path w="0" h="43179">
                <a:moveTo>
                  <a:pt x="0" y="0"/>
                </a:moveTo>
                <a:lnTo>
                  <a:pt x="0" y="42672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342644" y="2997707"/>
            <a:ext cx="26034" cy="60960"/>
          </a:xfrm>
          <a:custGeom>
            <a:avLst/>
            <a:gdLst/>
            <a:ahLst/>
            <a:cxnLst/>
            <a:rect l="l" t="t" r="r" b="b"/>
            <a:pathLst>
              <a:path w="26034" h="60960">
                <a:moveTo>
                  <a:pt x="0" y="60960"/>
                </a:moveTo>
                <a:lnTo>
                  <a:pt x="259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1283588" y="2789301"/>
            <a:ext cx="1689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16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710689" y="2725674"/>
            <a:ext cx="1689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22</a:t>
            </a:r>
            <a:endParaRPr sz="11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150491" y="2789301"/>
            <a:ext cx="1689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16</a:t>
            </a:r>
            <a:endParaRPr sz="11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653538" y="2522347"/>
            <a:ext cx="1562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28</a:t>
            </a:r>
            <a:endParaRPr sz="11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121663" y="1645666"/>
            <a:ext cx="28454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722630">
              <a:lnSpc>
                <a:spcPct val="100000"/>
              </a:lnSpc>
              <a:spcBef>
                <a:spcPts val="105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65</a:t>
            </a:r>
            <a:endParaRPr sz="11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243072" y="1925193"/>
            <a:ext cx="72390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51</a:t>
            </a:r>
            <a:endParaRPr sz="11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954907" y="866901"/>
            <a:ext cx="16891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94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317619" y="756665"/>
            <a:ext cx="3124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1455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62101" y="748488"/>
            <a:ext cx="238760" cy="278892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66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90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66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80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65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70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66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60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66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50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65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40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66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30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66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20</a:t>
            </a:r>
            <a:endParaRPr sz="1100">
              <a:latin typeface="Arial"/>
              <a:cs typeface="Arial"/>
            </a:endParaRPr>
          </a:p>
          <a:p>
            <a:pPr algn="ctr" marL="69215">
              <a:lnSpc>
                <a:spcPct val="100000"/>
              </a:lnSpc>
              <a:spcBef>
                <a:spcPts val="65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10</a:t>
            </a:r>
            <a:endParaRPr sz="1100">
              <a:latin typeface="Arial"/>
              <a:cs typeface="Arial"/>
            </a:endParaRPr>
          </a:p>
          <a:p>
            <a:pPr algn="ctr" marL="141605">
              <a:lnSpc>
                <a:spcPct val="100000"/>
              </a:lnSpc>
              <a:spcBef>
                <a:spcPts val="660"/>
              </a:spcBef>
            </a:pP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254198" y="3528551"/>
            <a:ext cx="182245" cy="4349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Радио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626435" y="3529150"/>
            <a:ext cx="342265" cy="675640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62865" marR="5080" indent="-50800">
              <a:lnSpc>
                <a:spcPts val="1260"/>
              </a:lnSpc>
              <a:spcBef>
                <a:spcPts val="90"/>
              </a:spcBef>
            </a:pPr>
            <a:r>
              <a:rPr dirty="0" sz="1100" spc="-10">
                <a:solidFill>
                  <a:srgbClr val="7E7E7E"/>
                </a:solidFill>
                <a:latin typeface="Arial"/>
                <a:cs typeface="Arial"/>
              </a:rPr>
              <a:t>Н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ар</a:t>
            </a:r>
            <a:r>
              <a:rPr dirty="0" sz="1100" spc="-15">
                <a:solidFill>
                  <a:srgbClr val="7E7E7E"/>
                </a:solidFill>
                <a:latin typeface="Arial"/>
                <a:cs typeface="Arial"/>
              </a:rPr>
              <a:t>у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ж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ная  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реклама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079063" y="3527672"/>
            <a:ext cx="342265" cy="643255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85725" marR="5080" indent="-73660">
              <a:lnSpc>
                <a:spcPts val="1260"/>
              </a:lnSpc>
              <a:spcBef>
                <a:spcPts val="90"/>
              </a:spcBef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Инте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рнет  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баннер</a:t>
            </a:r>
            <a:endParaRPr sz="11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611828" y="3526663"/>
            <a:ext cx="182245" cy="2070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solidFill>
                  <a:srgbClr val="7E7E7E"/>
                </a:solidFill>
                <a:latin typeface="Arial"/>
                <a:cs typeface="Arial"/>
              </a:rPr>
              <a:t>ТВ</a:t>
            </a:r>
            <a:endParaRPr sz="11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064075" y="3526252"/>
            <a:ext cx="182245" cy="9766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Пресса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газеты</a:t>
            </a:r>
            <a:endParaRPr sz="11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436312" y="3527672"/>
            <a:ext cx="794385" cy="643255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algn="ctr" marL="12700" marR="5080">
              <a:lnSpc>
                <a:spcPts val="1260"/>
              </a:lnSpc>
              <a:spcBef>
                <a:spcPts val="90"/>
              </a:spcBef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Инте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рнет  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видео</a:t>
            </a:r>
            <a:endParaRPr sz="1100">
              <a:latin typeface="Arial"/>
              <a:cs typeface="Arial"/>
            </a:endParaRPr>
          </a:p>
          <a:p>
            <a:pPr algn="ctr" marL="38100">
              <a:lnSpc>
                <a:spcPts val="1290"/>
              </a:lnSpc>
              <a:spcBef>
                <a:spcPts val="950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Пресса</a:t>
            </a:r>
            <a:endParaRPr sz="1100">
              <a:latin typeface="Arial"/>
              <a:cs typeface="Arial"/>
            </a:endParaRPr>
          </a:p>
          <a:p>
            <a:pPr marL="49530">
              <a:lnSpc>
                <a:spcPts val="129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журналы</a:t>
            </a:r>
            <a:endParaRPr sz="11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421451" y="3528785"/>
            <a:ext cx="182245" cy="8026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Кинотеатры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956054" y="630681"/>
            <a:ext cx="1795780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70" b="1">
                <a:solidFill>
                  <a:srgbClr val="7E7E7E"/>
                </a:solidFill>
                <a:latin typeface="Arial"/>
                <a:cs typeface="Arial"/>
              </a:rPr>
              <a:t>цена </a:t>
            </a:r>
            <a:r>
              <a:rPr dirty="0" sz="1300" spc="-80" b="1">
                <a:solidFill>
                  <a:srgbClr val="7E7E7E"/>
                </a:solidFill>
                <a:latin typeface="Arial"/>
                <a:cs typeface="Arial"/>
              </a:rPr>
              <a:t>за </a:t>
            </a:r>
            <a:r>
              <a:rPr dirty="0" sz="1300" spc="-55" b="1">
                <a:solidFill>
                  <a:srgbClr val="7E7E7E"/>
                </a:solidFill>
                <a:latin typeface="Arial"/>
                <a:cs typeface="Arial"/>
              </a:rPr>
              <a:t>1 </a:t>
            </a:r>
            <a:r>
              <a:rPr dirty="0" sz="1300" spc="-120" b="1">
                <a:solidFill>
                  <a:srgbClr val="7E7E7E"/>
                </a:solidFill>
                <a:latin typeface="Arial"/>
                <a:cs typeface="Arial"/>
              </a:rPr>
              <a:t>тыс.</a:t>
            </a:r>
            <a:r>
              <a:rPr dirty="0" sz="1300" spc="-110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300" spc="-85" b="1">
                <a:solidFill>
                  <a:srgbClr val="7E7E7E"/>
                </a:solidFill>
                <a:latin typeface="Arial"/>
                <a:cs typeface="Arial"/>
              </a:rPr>
              <a:t>контактов</a:t>
            </a:r>
            <a:endParaRPr sz="13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14461" y="1119344"/>
            <a:ext cx="379095" cy="1960245"/>
          </a:xfrm>
          <a:prstGeom prst="rect">
            <a:avLst/>
          </a:prstGeom>
        </p:spPr>
        <p:txBody>
          <a:bodyPr wrap="square" lIns="0" tIns="4445" rIns="0" bIns="0" rtlCol="0" vert="vert270">
            <a:spAutoFit/>
          </a:bodyPr>
          <a:lstStyle/>
          <a:p>
            <a:pPr marL="451484" marR="5080" indent="-439420">
              <a:lnSpc>
                <a:spcPts val="1440"/>
              </a:lnSpc>
              <a:spcBef>
                <a:spcPts val="3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Средняя 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стоимость</a:t>
            </a:r>
            <a:r>
              <a:rPr dirty="0" sz="1200" spc="-10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тысячи  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контактов</a:t>
            </a:r>
            <a:r>
              <a:rPr dirty="0" sz="120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(грн)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 txBox="1">
            <a:spLocks noGrp="1"/>
          </p:cNvSpPr>
          <p:nvPr>
            <p:ph type="title"/>
          </p:nvPr>
        </p:nvSpPr>
        <p:spPr>
          <a:xfrm>
            <a:off x="978509" y="221741"/>
            <a:ext cx="633031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Средняя </a:t>
            </a:r>
            <a:r>
              <a:rPr dirty="0" spc="-5"/>
              <a:t>стоимость </a:t>
            </a:r>
            <a:r>
              <a:rPr dirty="0"/>
              <a:t>тысячи </a:t>
            </a:r>
            <a:r>
              <a:rPr dirty="0" spc="-5"/>
              <a:t>контактов</a:t>
            </a:r>
            <a:r>
              <a:rPr dirty="0" spc="-70"/>
              <a:t> </a:t>
            </a:r>
            <a:r>
              <a:rPr dirty="0" spc="-10"/>
              <a:t>медиа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5011673" y="1086993"/>
            <a:ext cx="3703320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Наружная реклама,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интернет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и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радио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– 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наиболее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дешевые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с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точки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зрения цены 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за контакт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медиа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для широкой  </a:t>
            </a:r>
            <a:r>
              <a:rPr dirty="0" sz="1400" spc="-15">
                <a:solidFill>
                  <a:srgbClr val="7E7E7E"/>
                </a:solidFill>
                <a:latin typeface="Arial"/>
                <a:cs typeface="Arial"/>
              </a:rPr>
              <a:t>аудитории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562860" y="4806797"/>
            <a:ext cx="40703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Экспертная оценка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ИКНР, расчет по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аудитории</a:t>
            </a: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18+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47320"/>
            <a:ext cx="7710805" cy="74866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45"/>
              </a:lnSpc>
              <a:spcBef>
                <a:spcPts val="100"/>
              </a:spcBef>
            </a:pPr>
            <a:r>
              <a:rPr dirty="0" spc="-15"/>
              <a:t>Доли </a:t>
            </a:r>
            <a:r>
              <a:rPr dirty="0" spc="-10"/>
              <a:t>основных форматов </a:t>
            </a:r>
            <a:r>
              <a:rPr dirty="0"/>
              <a:t>по </a:t>
            </a:r>
            <a:r>
              <a:rPr dirty="0" spc="-15"/>
              <a:t>итогам </a:t>
            </a:r>
            <a:r>
              <a:rPr dirty="0"/>
              <a:t>1 </a:t>
            </a:r>
            <a:r>
              <a:rPr dirty="0" spc="-20"/>
              <a:t>полугодия</a:t>
            </a:r>
            <a:r>
              <a:rPr dirty="0" spc="5"/>
              <a:t> </a:t>
            </a:r>
            <a:r>
              <a:rPr dirty="0" spc="-5"/>
              <a:t>2019</a:t>
            </a:r>
          </a:p>
          <a:p>
            <a:pPr marL="12700">
              <a:lnSpc>
                <a:spcPts val="2845"/>
              </a:lnSpc>
            </a:pPr>
            <a:r>
              <a:rPr dirty="0" spc="-30"/>
              <a:t>года</a:t>
            </a:r>
          </a:p>
        </p:txBody>
      </p:sp>
      <p:sp>
        <p:nvSpPr>
          <p:cNvPr id="3" name="object 3"/>
          <p:cNvSpPr/>
          <p:nvPr/>
        </p:nvSpPr>
        <p:spPr>
          <a:xfrm>
            <a:off x="3526535" y="3717035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34411" y="3717035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42288" y="3717035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47344" y="3717035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 h="0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26535" y="3467100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34411" y="3467100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42288" y="3467100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47344" y="3467100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 h="0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26535" y="3217164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34411" y="3217164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42288" y="3217164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47344" y="3217164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 h="0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26535" y="296722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34411" y="2967227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42288" y="2967227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47344" y="2967227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 h="0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26535" y="2717292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34411" y="2717292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42288" y="2717292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47344" y="2717292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 h="0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26535" y="2468879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34411" y="2468879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42288" y="2468879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47344" y="2468879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 h="0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26535" y="2218944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34411" y="2218944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42288" y="2218944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47344" y="2218944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 h="0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26535" y="1969007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34411" y="1969007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42288" y="1969007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47344" y="1969007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 h="0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526535" y="1719072"/>
            <a:ext cx="297180" cy="0"/>
          </a:xfrm>
          <a:custGeom>
            <a:avLst/>
            <a:gdLst/>
            <a:ahLst/>
            <a:cxnLst/>
            <a:rect l="l" t="t" r="r" b="b"/>
            <a:pathLst>
              <a:path w="297179" h="0">
                <a:moveTo>
                  <a:pt x="0" y="0"/>
                </a:moveTo>
                <a:lnTo>
                  <a:pt x="297179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34411" y="1719072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 h="0">
                <a:moveTo>
                  <a:pt x="0" y="0"/>
                </a:moveTo>
                <a:lnTo>
                  <a:pt x="5958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47344" y="1719072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5" h="0">
                <a:moveTo>
                  <a:pt x="0" y="0"/>
                </a:moveTo>
                <a:lnTo>
                  <a:pt x="12908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47344" y="1469136"/>
            <a:ext cx="2976880" cy="0"/>
          </a:xfrm>
          <a:custGeom>
            <a:avLst/>
            <a:gdLst/>
            <a:ahLst/>
            <a:cxnLst/>
            <a:rect l="l" t="t" r="r" b="b"/>
            <a:pathLst>
              <a:path w="2976879" h="0">
                <a:moveTo>
                  <a:pt x="0" y="0"/>
                </a:moveTo>
                <a:lnTo>
                  <a:pt x="29763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146047" y="1662683"/>
            <a:ext cx="396240" cy="58419"/>
          </a:xfrm>
          <a:custGeom>
            <a:avLst/>
            <a:gdLst/>
            <a:ahLst/>
            <a:cxnLst/>
            <a:rect l="l" t="t" r="r" b="b"/>
            <a:pathLst>
              <a:path w="396240" h="58419">
                <a:moveTo>
                  <a:pt x="0" y="57911"/>
                </a:moveTo>
                <a:lnTo>
                  <a:pt x="396240" y="57911"/>
                </a:lnTo>
                <a:lnTo>
                  <a:pt x="396240" y="0"/>
                </a:lnTo>
                <a:lnTo>
                  <a:pt x="0" y="0"/>
                </a:lnTo>
                <a:lnTo>
                  <a:pt x="0" y="57911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38172" y="1632204"/>
            <a:ext cx="396240" cy="82550"/>
          </a:xfrm>
          <a:custGeom>
            <a:avLst/>
            <a:gdLst/>
            <a:ahLst/>
            <a:cxnLst/>
            <a:rect l="l" t="t" r="r" b="b"/>
            <a:pathLst>
              <a:path w="396239" h="82550">
                <a:moveTo>
                  <a:pt x="0" y="82296"/>
                </a:moveTo>
                <a:lnTo>
                  <a:pt x="396239" y="82296"/>
                </a:lnTo>
                <a:lnTo>
                  <a:pt x="396239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30295" y="1530096"/>
            <a:ext cx="396240" cy="79375"/>
          </a:xfrm>
          <a:custGeom>
            <a:avLst/>
            <a:gdLst/>
            <a:ahLst/>
            <a:cxnLst/>
            <a:rect l="l" t="t" r="r" b="b"/>
            <a:pathLst>
              <a:path w="396239" h="79375">
                <a:moveTo>
                  <a:pt x="0" y="79248"/>
                </a:moveTo>
                <a:lnTo>
                  <a:pt x="396240" y="79248"/>
                </a:lnTo>
                <a:lnTo>
                  <a:pt x="396240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146047" y="1469136"/>
            <a:ext cx="396240" cy="193675"/>
          </a:xfrm>
          <a:custGeom>
            <a:avLst/>
            <a:gdLst/>
            <a:ahLst/>
            <a:cxnLst/>
            <a:rect l="l" t="t" r="r" b="b"/>
            <a:pathLst>
              <a:path w="396240" h="193675">
                <a:moveTo>
                  <a:pt x="396240" y="0"/>
                </a:moveTo>
                <a:lnTo>
                  <a:pt x="0" y="0"/>
                </a:lnTo>
                <a:lnTo>
                  <a:pt x="0" y="193548"/>
                </a:lnTo>
                <a:lnTo>
                  <a:pt x="396240" y="193548"/>
                </a:lnTo>
                <a:lnTo>
                  <a:pt x="396240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138172" y="1469136"/>
            <a:ext cx="396240" cy="163195"/>
          </a:xfrm>
          <a:custGeom>
            <a:avLst/>
            <a:gdLst/>
            <a:ahLst/>
            <a:cxnLst/>
            <a:rect l="l" t="t" r="r" b="b"/>
            <a:pathLst>
              <a:path w="396239" h="163194">
                <a:moveTo>
                  <a:pt x="396239" y="0"/>
                </a:moveTo>
                <a:lnTo>
                  <a:pt x="0" y="0"/>
                </a:lnTo>
                <a:lnTo>
                  <a:pt x="0" y="163067"/>
                </a:lnTo>
                <a:lnTo>
                  <a:pt x="396239" y="163067"/>
                </a:lnTo>
                <a:lnTo>
                  <a:pt x="396239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30295" y="1469136"/>
            <a:ext cx="396240" cy="60960"/>
          </a:xfrm>
          <a:custGeom>
            <a:avLst/>
            <a:gdLst/>
            <a:ahLst/>
            <a:cxnLst/>
            <a:rect l="l" t="t" r="r" b="b"/>
            <a:pathLst>
              <a:path w="396239" h="60959">
                <a:moveTo>
                  <a:pt x="0" y="60959"/>
                </a:moveTo>
                <a:lnTo>
                  <a:pt x="396240" y="60959"/>
                </a:lnTo>
                <a:lnTo>
                  <a:pt x="39624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47344" y="1469136"/>
            <a:ext cx="0" cy="2496820"/>
          </a:xfrm>
          <a:custGeom>
            <a:avLst/>
            <a:gdLst/>
            <a:ahLst/>
            <a:cxnLst/>
            <a:rect l="l" t="t" r="r" b="b"/>
            <a:pathLst>
              <a:path w="0" h="2496820">
                <a:moveTo>
                  <a:pt x="0" y="2496312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03148" y="396544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03148" y="371703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03148" y="346710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03148" y="3217164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03148" y="296722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03148" y="271729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03148" y="2468879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03148" y="2218944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03148" y="196900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03148" y="171907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03148" y="1469136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47344" y="3965447"/>
            <a:ext cx="2976880" cy="0"/>
          </a:xfrm>
          <a:custGeom>
            <a:avLst/>
            <a:gdLst/>
            <a:ahLst/>
            <a:cxnLst/>
            <a:rect l="l" t="t" r="r" b="b"/>
            <a:pathLst>
              <a:path w="2976879" h="0">
                <a:moveTo>
                  <a:pt x="0" y="0"/>
                </a:moveTo>
                <a:lnTo>
                  <a:pt x="297637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47344" y="3965447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839467" y="3965447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831592" y="3965447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823715" y="3965447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5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1146047" y="2717292"/>
            <a:ext cx="396240" cy="124396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spc="-80">
                <a:solidFill>
                  <a:srgbClr val="FFFFFF"/>
                </a:solidFill>
                <a:latin typeface="Arial"/>
                <a:cs typeface="Arial"/>
              </a:rPr>
              <a:t>48,9%</a:t>
            </a:r>
            <a:endParaRPr sz="11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138172" y="2651760"/>
            <a:ext cx="396240" cy="130937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660"/>
              </a:spcBef>
            </a:pPr>
            <a:r>
              <a:rPr dirty="0" sz="1100" spc="-75">
                <a:solidFill>
                  <a:srgbClr val="FFFFFF"/>
                </a:solidFill>
                <a:latin typeface="Arial"/>
                <a:cs typeface="Arial"/>
              </a:rPr>
              <a:t>52,6%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130295" y="2531364"/>
            <a:ext cx="396240" cy="143002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</a:pPr>
            <a:r>
              <a:rPr dirty="0" sz="1100" spc="-80">
                <a:solidFill>
                  <a:srgbClr val="FFFFFF"/>
                </a:solidFill>
                <a:latin typeface="Arial"/>
                <a:cs typeface="Arial"/>
              </a:rPr>
              <a:t>57,5%</a:t>
            </a:r>
            <a:endParaRPr sz="11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146047" y="2333244"/>
            <a:ext cx="396240" cy="384175"/>
          </a:xfrm>
          <a:prstGeom prst="rect">
            <a:avLst/>
          </a:prstGeom>
          <a:solidFill>
            <a:srgbClr val="AA4643"/>
          </a:solidFill>
        </p:spPr>
        <p:txBody>
          <a:bodyPr wrap="square" lIns="0" tIns="11239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885"/>
              </a:spcBef>
            </a:pPr>
            <a:r>
              <a:rPr dirty="0" sz="1100" spc="-80">
                <a:solidFill>
                  <a:srgbClr val="FFFFFF"/>
                </a:solidFill>
                <a:latin typeface="Arial"/>
                <a:cs typeface="Arial"/>
              </a:rPr>
              <a:t>16,6%</a:t>
            </a:r>
            <a:endParaRPr sz="11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138172" y="2415539"/>
            <a:ext cx="396240" cy="23622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2667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210"/>
              </a:spcBef>
            </a:pPr>
            <a:r>
              <a:rPr dirty="0" sz="1100" spc="-85">
                <a:solidFill>
                  <a:srgbClr val="FFFFFF"/>
                </a:solidFill>
                <a:latin typeface="Arial"/>
                <a:cs typeface="Arial"/>
              </a:rPr>
              <a:t>9,5%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130295" y="2333244"/>
            <a:ext cx="396240" cy="19812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8255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65"/>
              </a:spcBef>
            </a:pPr>
            <a:r>
              <a:rPr dirty="0" sz="1100" spc="-85">
                <a:solidFill>
                  <a:srgbClr val="FFFFFF"/>
                </a:solidFill>
                <a:latin typeface="Arial"/>
                <a:cs typeface="Arial"/>
              </a:rPr>
              <a:t>7,8%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146047" y="1969007"/>
            <a:ext cx="396240" cy="36449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74295" rIns="0" bIns="0" rtlCol="0" vert="horz">
            <a:spAutoFit/>
          </a:bodyPr>
          <a:lstStyle/>
          <a:p>
            <a:pPr marL="21590">
              <a:lnSpc>
                <a:spcPct val="100000"/>
              </a:lnSpc>
              <a:spcBef>
                <a:spcPts val="585"/>
              </a:spcBef>
            </a:pPr>
            <a:r>
              <a:rPr dirty="0" sz="1100" spc="-80">
                <a:solidFill>
                  <a:srgbClr val="7E7E7E"/>
                </a:solidFill>
                <a:latin typeface="Arial"/>
                <a:cs typeface="Arial"/>
              </a:rPr>
              <a:t>15,6%</a:t>
            </a:r>
            <a:endParaRPr sz="11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138172" y="1888998"/>
            <a:ext cx="396240" cy="52705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dirty="0" sz="1100" spc="-80">
                <a:solidFill>
                  <a:srgbClr val="7E7E7E"/>
                </a:solidFill>
                <a:latin typeface="Arial"/>
                <a:cs typeface="Arial"/>
              </a:rPr>
              <a:t>21,0%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130295" y="1888998"/>
            <a:ext cx="396240" cy="44450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marL="22225">
              <a:lnSpc>
                <a:spcPct val="100000"/>
              </a:lnSpc>
            </a:pPr>
            <a:r>
              <a:rPr dirty="0" sz="1100" spc="-80">
                <a:solidFill>
                  <a:srgbClr val="7E7E7E"/>
                </a:solidFill>
                <a:latin typeface="Arial"/>
                <a:cs typeface="Arial"/>
              </a:rPr>
              <a:t>18,0%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46047" y="1723644"/>
            <a:ext cx="396240" cy="24574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1397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110"/>
              </a:spcBef>
            </a:pPr>
            <a:r>
              <a:rPr dirty="0" sz="1100" spc="-80">
                <a:solidFill>
                  <a:srgbClr val="7E7E7E"/>
                </a:solidFill>
                <a:latin typeface="Arial"/>
                <a:cs typeface="Arial"/>
              </a:rPr>
              <a:t>8,8%</a:t>
            </a:r>
            <a:endParaRPr sz="11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138172" y="1760220"/>
            <a:ext cx="396240" cy="12890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 marL="58419">
              <a:lnSpc>
                <a:spcPts val="930"/>
              </a:lnSpc>
            </a:pPr>
            <a:r>
              <a:rPr dirty="0" sz="1100" spc="-80">
                <a:solidFill>
                  <a:srgbClr val="7E7E7E"/>
                </a:solidFill>
                <a:latin typeface="Arial"/>
                <a:cs typeface="Arial"/>
              </a:rPr>
              <a:t>7,1%</a:t>
            </a:r>
            <a:endParaRPr sz="11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130295" y="1609344"/>
            <a:ext cx="396240" cy="28003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46990" rIns="0" bIns="0" rtlCol="0" vert="horz">
            <a:spAutoFit/>
          </a:bodyPr>
          <a:lstStyle/>
          <a:p>
            <a:pPr marL="22225">
              <a:lnSpc>
                <a:spcPct val="100000"/>
              </a:lnSpc>
              <a:spcBef>
                <a:spcPts val="370"/>
              </a:spcBef>
            </a:pPr>
            <a:r>
              <a:rPr dirty="0" sz="1100" spc="-80">
                <a:solidFill>
                  <a:srgbClr val="7E7E7E"/>
                </a:solidFill>
                <a:latin typeface="Arial"/>
                <a:cs typeface="Arial"/>
              </a:rPr>
              <a:t>11,1%</a:t>
            </a:r>
            <a:endParaRPr sz="11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93598" y="1275308"/>
            <a:ext cx="338455" cy="277241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ctr" marL="70485">
              <a:lnSpc>
                <a:spcPct val="100000"/>
              </a:lnSpc>
              <a:spcBef>
                <a:spcPts val="6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ctr" marL="70485">
              <a:lnSpc>
                <a:spcPct val="100000"/>
              </a:lnSpc>
              <a:spcBef>
                <a:spcPts val="65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ctr" marL="70485">
              <a:lnSpc>
                <a:spcPct val="100000"/>
              </a:lnSpc>
              <a:spcBef>
                <a:spcPts val="6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ctr" marL="70485">
              <a:lnSpc>
                <a:spcPct val="100000"/>
              </a:lnSpc>
              <a:spcBef>
                <a:spcPts val="6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ctr" marL="70485">
              <a:lnSpc>
                <a:spcPct val="100000"/>
              </a:lnSpc>
              <a:spcBef>
                <a:spcPts val="6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ctr" marL="70485">
              <a:lnSpc>
                <a:spcPct val="100000"/>
              </a:lnSpc>
              <a:spcBef>
                <a:spcPts val="65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ctr" marL="70485">
              <a:lnSpc>
                <a:spcPct val="100000"/>
              </a:lnSpc>
              <a:spcBef>
                <a:spcPts val="6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ctr" marL="70485">
              <a:lnSpc>
                <a:spcPct val="100000"/>
              </a:lnSpc>
              <a:spcBef>
                <a:spcPts val="6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100" spc="-12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100">
              <a:latin typeface="Arial"/>
              <a:cs typeface="Arial"/>
            </a:endParaRPr>
          </a:p>
          <a:p>
            <a:pPr algn="ctr" marL="70485">
              <a:lnSpc>
                <a:spcPct val="100000"/>
              </a:lnSpc>
              <a:spcBef>
                <a:spcPts val="6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algn="ctr" marL="139065">
              <a:lnSpc>
                <a:spcPct val="100000"/>
              </a:lnSpc>
              <a:spcBef>
                <a:spcPts val="645"/>
              </a:spcBef>
            </a:pPr>
            <a:r>
              <a:rPr dirty="0" sz="1100" spc="-13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86434" y="4035348"/>
            <a:ext cx="71501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0">
                <a:solidFill>
                  <a:srgbClr val="7E7E7E"/>
                </a:solidFill>
                <a:latin typeface="Arial"/>
                <a:cs typeface="Arial"/>
              </a:rPr>
              <a:t>Количество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211451" y="4035348"/>
            <a:ext cx="25019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5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sz="1100" spc="-13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100" spc="-229">
                <a:solidFill>
                  <a:srgbClr val="7E7E7E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087751" y="4035348"/>
            <a:ext cx="45085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40">
                <a:solidFill>
                  <a:srgbClr val="7E7E7E"/>
                </a:solidFill>
                <a:latin typeface="Arial"/>
                <a:cs typeface="Arial"/>
              </a:rPr>
              <a:t>Деньги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030979" y="2162555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030979" y="240792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030979" y="265328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030979" y="289864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030979" y="31440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030979" y="3387852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4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4129278" y="2012289"/>
            <a:ext cx="619125" cy="1496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27000">
              <a:lnSpc>
                <a:spcPct val="146200"/>
              </a:lnSpc>
              <a:spcBef>
                <a:spcPts val="100"/>
              </a:spcBef>
            </a:pPr>
            <a:r>
              <a:rPr dirty="0" sz="1100" spc="-40">
                <a:solidFill>
                  <a:srgbClr val="7E7E7E"/>
                </a:solidFill>
                <a:latin typeface="Arial"/>
                <a:cs typeface="Arial"/>
              </a:rPr>
              <a:t>Другие  </a:t>
            </a:r>
            <a:r>
              <a:rPr dirty="0" sz="1100" spc="-140">
                <a:solidFill>
                  <a:srgbClr val="7E7E7E"/>
                </a:solidFill>
                <a:latin typeface="Arial"/>
                <a:cs typeface="Arial"/>
              </a:rPr>
              <a:t>Б</a:t>
            </a:r>
            <a:r>
              <a:rPr dirty="0" sz="1100" spc="-25">
                <a:solidFill>
                  <a:srgbClr val="7E7E7E"/>
                </a:solidFill>
                <a:latin typeface="Arial"/>
                <a:cs typeface="Arial"/>
              </a:rPr>
              <a:t>э</a:t>
            </a:r>
            <a:r>
              <a:rPr dirty="0" sz="1100" spc="-1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100" spc="-60">
                <a:solidFill>
                  <a:srgbClr val="7E7E7E"/>
                </a:solidFill>
                <a:latin typeface="Arial"/>
                <a:cs typeface="Arial"/>
              </a:rPr>
              <a:t>лайт  </a:t>
            </a:r>
            <a:r>
              <a:rPr dirty="0" sz="1100" spc="-70">
                <a:solidFill>
                  <a:srgbClr val="7E7E7E"/>
                </a:solidFill>
                <a:latin typeface="Arial"/>
                <a:cs typeface="Arial"/>
              </a:rPr>
              <a:t>Скролл  </a:t>
            </a:r>
            <a:r>
              <a:rPr dirty="0" sz="1100" spc="-110">
                <a:solidFill>
                  <a:srgbClr val="7E7E7E"/>
                </a:solidFill>
                <a:latin typeface="Arial"/>
                <a:cs typeface="Arial"/>
              </a:rPr>
              <a:t>П</a:t>
            </a:r>
            <a:r>
              <a:rPr dirty="0" sz="1100" spc="-4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1100" spc="-40">
                <a:solidFill>
                  <a:srgbClr val="7E7E7E"/>
                </a:solidFill>
                <a:latin typeface="Arial"/>
                <a:cs typeface="Arial"/>
              </a:rPr>
              <a:t>изма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46200"/>
              </a:lnSpc>
            </a:pPr>
            <a:r>
              <a:rPr dirty="0" sz="1100" spc="-120">
                <a:solidFill>
                  <a:srgbClr val="7E7E7E"/>
                </a:solidFill>
                <a:latin typeface="Arial"/>
                <a:cs typeface="Arial"/>
              </a:rPr>
              <a:t>Си</a:t>
            </a:r>
            <a:r>
              <a:rPr dirty="0" sz="1100" spc="-75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dirty="0" sz="1100" spc="-1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100" spc="-35">
                <a:solidFill>
                  <a:srgbClr val="7E7E7E"/>
                </a:solidFill>
                <a:latin typeface="Arial"/>
                <a:cs typeface="Arial"/>
              </a:rPr>
              <a:t>-</a:t>
            </a:r>
            <a:r>
              <a:rPr dirty="0" sz="1100" spc="-60">
                <a:solidFill>
                  <a:srgbClr val="7E7E7E"/>
                </a:solidFill>
                <a:latin typeface="Arial"/>
                <a:cs typeface="Arial"/>
              </a:rPr>
              <a:t>лайт  </a:t>
            </a:r>
            <a:r>
              <a:rPr dirty="0" sz="1100" spc="-50">
                <a:solidFill>
                  <a:srgbClr val="7E7E7E"/>
                </a:solidFill>
                <a:latin typeface="Arial"/>
                <a:cs typeface="Arial"/>
              </a:rPr>
              <a:t>Щит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155819" y="1521968"/>
            <a:ext cx="3457575" cy="15627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Щитовые конструкции </a:t>
            </a:r>
            <a:r>
              <a:rPr dirty="0" sz="1400" spc="-360">
                <a:solidFill>
                  <a:srgbClr val="7E7E7E"/>
                </a:solidFill>
                <a:latin typeface="Arial"/>
                <a:cs typeface="Arial"/>
              </a:rPr>
              <a:t>‒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по </a:t>
            </a:r>
            <a:r>
              <a:rPr dirty="0" sz="1400" spc="-35">
                <a:solidFill>
                  <a:srgbClr val="7E7E7E"/>
                </a:solidFill>
                <a:latin typeface="Arial"/>
                <a:cs typeface="Arial"/>
              </a:rPr>
              <a:t>прежнему 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основной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формат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для украинского  </a:t>
            </a:r>
            <a:r>
              <a:rPr dirty="0" sz="1400" spc="5">
                <a:solidFill>
                  <a:srgbClr val="7E7E7E"/>
                </a:solidFill>
                <a:latin typeface="Arial"/>
                <a:cs typeface="Arial"/>
              </a:rPr>
              <a:t>рынка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Сити-лайт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второй</a:t>
            </a:r>
            <a:r>
              <a:rPr dirty="0" sz="140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1400">
              <a:latin typeface="Arial"/>
              <a:cs typeface="Arial"/>
            </a:endParaRPr>
          </a:p>
          <a:p>
            <a:pPr marL="355600" marR="90170">
              <a:lnSpc>
                <a:spcPct val="100000"/>
              </a:lnSpc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количественном выражении,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однако 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при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пересчете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контактов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и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денег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– 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значительно уступает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призме</a:t>
            </a:r>
            <a:r>
              <a:rPr dirty="0" sz="1400" spc="-6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707004" y="4806797"/>
            <a:ext cx="31794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январь-июнь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230885"/>
            <a:ext cx="676719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Динамика </a:t>
            </a:r>
            <a:r>
              <a:rPr dirty="0" spc="-10"/>
              <a:t>роста </a:t>
            </a:r>
            <a:r>
              <a:rPr dirty="0" spc="-15"/>
              <a:t>доли </a:t>
            </a:r>
            <a:r>
              <a:rPr dirty="0" spc="-5"/>
              <a:t>рекламных</a:t>
            </a:r>
            <a:r>
              <a:rPr dirty="0" spc="-15"/>
              <a:t> поверхностей</a:t>
            </a:r>
          </a:p>
        </p:txBody>
      </p:sp>
      <p:sp>
        <p:nvSpPr>
          <p:cNvPr id="3" name="object 3"/>
          <p:cNvSpPr/>
          <p:nvPr/>
        </p:nvSpPr>
        <p:spPr>
          <a:xfrm>
            <a:off x="3761232" y="3849623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70147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79064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86455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95372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4288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11679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20595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29511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36903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45819" y="38496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7219" y="3849623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61232" y="3572255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70147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79064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86455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95372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04288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11679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720595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29511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36903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45819" y="35722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17219" y="357225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61232" y="3294888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70147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79064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86455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95372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304288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11679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20595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29511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136903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45819" y="3294888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17219" y="3294888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761232" y="3017520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470147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79064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886455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95372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304288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011679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20595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29511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136903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45819" y="301752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17219" y="3017520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761232" y="2738627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70147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179064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886455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595372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04288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011679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720595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29511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136903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45819" y="273862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17219" y="2738627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761232" y="2461260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470147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179064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886455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595372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304288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011679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20595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429511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136903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45819" y="2461260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17219" y="2461260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761232" y="2183892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470147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179064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886455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595372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304288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011679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720595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429511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136903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845819" y="2183892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17219" y="2183892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761232" y="1906523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470147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179064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886455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595372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304288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011679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720595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429511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136903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845819" y="1906523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17219" y="1906523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761232" y="1629155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470147" y="16291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179064" y="16291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5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886455" y="16291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595372" y="16291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429511" y="1629155"/>
            <a:ext cx="1000125" cy="0"/>
          </a:xfrm>
          <a:custGeom>
            <a:avLst/>
            <a:gdLst/>
            <a:ahLst/>
            <a:cxnLst/>
            <a:rect l="l" t="t" r="r" b="b"/>
            <a:pathLst>
              <a:path w="1000125" h="0">
                <a:moveTo>
                  <a:pt x="0" y="0"/>
                </a:moveTo>
                <a:lnTo>
                  <a:pt x="9997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136903" y="16291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845819" y="162915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17219" y="162915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17219" y="1351788"/>
            <a:ext cx="3206750" cy="0"/>
          </a:xfrm>
          <a:custGeom>
            <a:avLst/>
            <a:gdLst/>
            <a:ahLst/>
            <a:cxnLst/>
            <a:rect l="l" t="t" r="r" b="b"/>
            <a:pathLst>
              <a:path w="3206750" h="0">
                <a:moveTo>
                  <a:pt x="0" y="0"/>
                </a:moveTo>
                <a:lnTo>
                  <a:pt x="32064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79704" y="2619755"/>
            <a:ext cx="166370" cy="1507490"/>
          </a:xfrm>
          <a:custGeom>
            <a:avLst/>
            <a:gdLst/>
            <a:ahLst/>
            <a:cxnLst/>
            <a:rect l="l" t="t" r="r" b="b"/>
            <a:pathLst>
              <a:path w="166369" h="1507489">
                <a:moveTo>
                  <a:pt x="166115" y="0"/>
                </a:moveTo>
                <a:lnTo>
                  <a:pt x="0" y="0"/>
                </a:lnTo>
                <a:lnTo>
                  <a:pt x="0" y="1507236"/>
                </a:lnTo>
                <a:lnTo>
                  <a:pt x="166115" y="1507236"/>
                </a:lnTo>
                <a:lnTo>
                  <a:pt x="1661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970788" y="2624327"/>
            <a:ext cx="166370" cy="1503045"/>
          </a:xfrm>
          <a:custGeom>
            <a:avLst/>
            <a:gdLst/>
            <a:ahLst/>
            <a:cxnLst/>
            <a:rect l="l" t="t" r="r" b="b"/>
            <a:pathLst>
              <a:path w="166369" h="1503045">
                <a:moveTo>
                  <a:pt x="166115" y="0"/>
                </a:moveTo>
                <a:lnTo>
                  <a:pt x="0" y="0"/>
                </a:lnTo>
                <a:lnTo>
                  <a:pt x="0" y="1502664"/>
                </a:lnTo>
                <a:lnTo>
                  <a:pt x="166115" y="1502664"/>
                </a:lnTo>
                <a:lnTo>
                  <a:pt x="1661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261872" y="2695955"/>
            <a:ext cx="167640" cy="1431290"/>
          </a:xfrm>
          <a:custGeom>
            <a:avLst/>
            <a:gdLst/>
            <a:ahLst/>
            <a:cxnLst/>
            <a:rect l="l" t="t" r="r" b="b"/>
            <a:pathLst>
              <a:path w="167640" h="1431289">
                <a:moveTo>
                  <a:pt x="167640" y="0"/>
                </a:moveTo>
                <a:lnTo>
                  <a:pt x="0" y="0"/>
                </a:lnTo>
                <a:lnTo>
                  <a:pt x="0" y="1431036"/>
                </a:lnTo>
                <a:lnTo>
                  <a:pt x="167640" y="1431036"/>
                </a:lnTo>
                <a:lnTo>
                  <a:pt x="1676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554480" y="2715767"/>
            <a:ext cx="166370" cy="1411605"/>
          </a:xfrm>
          <a:custGeom>
            <a:avLst/>
            <a:gdLst/>
            <a:ahLst/>
            <a:cxnLst/>
            <a:rect l="l" t="t" r="r" b="b"/>
            <a:pathLst>
              <a:path w="166369" h="1411604">
                <a:moveTo>
                  <a:pt x="166115" y="0"/>
                </a:moveTo>
                <a:lnTo>
                  <a:pt x="0" y="0"/>
                </a:lnTo>
                <a:lnTo>
                  <a:pt x="0" y="1411223"/>
                </a:lnTo>
                <a:lnTo>
                  <a:pt x="166115" y="1411223"/>
                </a:lnTo>
                <a:lnTo>
                  <a:pt x="1661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845564" y="2729483"/>
            <a:ext cx="166370" cy="1397635"/>
          </a:xfrm>
          <a:custGeom>
            <a:avLst/>
            <a:gdLst/>
            <a:ahLst/>
            <a:cxnLst/>
            <a:rect l="l" t="t" r="r" b="b"/>
            <a:pathLst>
              <a:path w="166369" h="1397635">
                <a:moveTo>
                  <a:pt x="166116" y="0"/>
                </a:moveTo>
                <a:lnTo>
                  <a:pt x="0" y="0"/>
                </a:lnTo>
                <a:lnTo>
                  <a:pt x="0" y="1397508"/>
                </a:lnTo>
                <a:lnTo>
                  <a:pt x="166116" y="1397508"/>
                </a:lnTo>
                <a:lnTo>
                  <a:pt x="1661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136648" y="2723388"/>
            <a:ext cx="167640" cy="1403985"/>
          </a:xfrm>
          <a:custGeom>
            <a:avLst/>
            <a:gdLst/>
            <a:ahLst/>
            <a:cxnLst/>
            <a:rect l="l" t="t" r="r" b="b"/>
            <a:pathLst>
              <a:path w="167639" h="1403985">
                <a:moveTo>
                  <a:pt x="167639" y="0"/>
                </a:moveTo>
                <a:lnTo>
                  <a:pt x="0" y="0"/>
                </a:lnTo>
                <a:lnTo>
                  <a:pt x="0" y="1403604"/>
                </a:lnTo>
                <a:lnTo>
                  <a:pt x="167639" y="1403604"/>
                </a:lnTo>
                <a:lnTo>
                  <a:pt x="1676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429255" y="2763011"/>
            <a:ext cx="166370" cy="1363980"/>
          </a:xfrm>
          <a:custGeom>
            <a:avLst/>
            <a:gdLst/>
            <a:ahLst/>
            <a:cxnLst/>
            <a:rect l="l" t="t" r="r" b="b"/>
            <a:pathLst>
              <a:path w="166369" h="1363979">
                <a:moveTo>
                  <a:pt x="166116" y="0"/>
                </a:moveTo>
                <a:lnTo>
                  <a:pt x="0" y="0"/>
                </a:lnTo>
                <a:lnTo>
                  <a:pt x="0" y="1363980"/>
                </a:lnTo>
                <a:lnTo>
                  <a:pt x="166116" y="1363980"/>
                </a:lnTo>
                <a:lnTo>
                  <a:pt x="1661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720339" y="2723388"/>
            <a:ext cx="166370" cy="1403985"/>
          </a:xfrm>
          <a:custGeom>
            <a:avLst/>
            <a:gdLst/>
            <a:ahLst/>
            <a:cxnLst/>
            <a:rect l="l" t="t" r="r" b="b"/>
            <a:pathLst>
              <a:path w="166369" h="1403985">
                <a:moveTo>
                  <a:pt x="166116" y="0"/>
                </a:moveTo>
                <a:lnTo>
                  <a:pt x="0" y="0"/>
                </a:lnTo>
                <a:lnTo>
                  <a:pt x="0" y="1403604"/>
                </a:lnTo>
                <a:lnTo>
                  <a:pt x="166116" y="1403604"/>
                </a:lnTo>
                <a:lnTo>
                  <a:pt x="1661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011423" y="2727960"/>
            <a:ext cx="167640" cy="1399540"/>
          </a:xfrm>
          <a:custGeom>
            <a:avLst/>
            <a:gdLst/>
            <a:ahLst/>
            <a:cxnLst/>
            <a:rect l="l" t="t" r="r" b="b"/>
            <a:pathLst>
              <a:path w="167639" h="1399539">
                <a:moveTo>
                  <a:pt x="167639" y="0"/>
                </a:moveTo>
                <a:lnTo>
                  <a:pt x="0" y="0"/>
                </a:lnTo>
                <a:lnTo>
                  <a:pt x="0" y="1399031"/>
                </a:lnTo>
                <a:lnTo>
                  <a:pt x="167639" y="1399031"/>
                </a:lnTo>
                <a:lnTo>
                  <a:pt x="1676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304032" y="2755392"/>
            <a:ext cx="166370" cy="1371600"/>
          </a:xfrm>
          <a:custGeom>
            <a:avLst/>
            <a:gdLst/>
            <a:ahLst/>
            <a:cxnLst/>
            <a:rect l="l" t="t" r="r" b="b"/>
            <a:pathLst>
              <a:path w="166370" h="1371600">
                <a:moveTo>
                  <a:pt x="166115" y="0"/>
                </a:moveTo>
                <a:lnTo>
                  <a:pt x="0" y="0"/>
                </a:lnTo>
                <a:lnTo>
                  <a:pt x="0" y="1371599"/>
                </a:lnTo>
                <a:lnTo>
                  <a:pt x="166115" y="1371599"/>
                </a:lnTo>
                <a:lnTo>
                  <a:pt x="16611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595115" y="2769107"/>
            <a:ext cx="166370" cy="1358265"/>
          </a:xfrm>
          <a:custGeom>
            <a:avLst/>
            <a:gdLst/>
            <a:ahLst/>
            <a:cxnLst/>
            <a:rect l="l" t="t" r="r" b="b"/>
            <a:pathLst>
              <a:path w="166370" h="1358264">
                <a:moveTo>
                  <a:pt x="166116" y="0"/>
                </a:moveTo>
                <a:lnTo>
                  <a:pt x="0" y="0"/>
                </a:lnTo>
                <a:lnTo>
                  <a:pt x="0" y="1357884"/>
                </a:lnTo>
                <a:lnTo>
                  <a:pt x="166116" y="1357884"/>
                </a:lnTo>
                <a:lnTo>
                  <a:pt x="1661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79704" y="2270760"/>
            <a:ext cx="166370" cy="349250"/>
          </a:xfrm>
          <a:custGeom>
            <a:avLst/>
            <a:gdLst/>
            <a:ahLst/>
            <a:cxnLst/>
            <a:rect l="l" t="t" r="r" b="b"/>
            <a:pathLst>
              <a:path w="166369" h="349250">
                <a:moveTo>
                  <a:pt x="166115" y="0"/>
                </a:moveTo>
                <a:lnTo>
                  <a:pt x="0" y="0"/>
                </a:lnTo>
                <a:lnTo>
                  <a:pt x="0" y="348995"/>
                </a:lnTo>
                <a:lnTo>
                  <a:pt x="166115" y="348995"/>
                </a:lnTo>
                <a:lnTo>
                  <a:pt x="16611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970788" y="2273807"/>
            <a:ext cx="166370" cy="350520"/>
          </a:xfrm>
          <a:custGeom>
            <a:avLst/>
            <a:gdLst/>
            <a:ahLst/>
            <a:cxnLst/>
            <a:rect l="l" t="t" r="r" b="b"/>
            <a:pathLst>
              <a:path w="166369" h="350519">
                <a:moveTo>
                  <a:pt x="166115" y="0"/>
                </a:moveTo>
                <a:lnTo>
                  <a:pt x="0" y="0"/>
                </a:lnTo>
                <a:lnTo>
                  <a:pt x="0" y="350519"/>
                </a:lnTo>
                <a:lnTo>
                  <a:pt x="166115" y="350519"/>
                </a:lnTo>
                <a:lnTo>
                  <a:pt x="16611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261872" y="2346960"/>
            <a:ext cx="167640" cy="349250"/>
          </a:xfrm>
          <a:custGeom>
            <a:avLst/>
            <a:gdLst/>
            <a:ahLst/>
            <a:cxnLst/>
            <a:rect l="l" t="t" r="r" b="b"/>
            <a:pathLst>
              <a:path w="167640" h="349250">
                <a:moveTo>
                  <a:pt x="167640" y="0"/>
                </a:moveTo>
                <a:lnTo>
                  <a:pt x="0" y="0"/>
                </a:lnTo>
                <a:lnTo>
                  <a:pt x="0" y="348995"/>
                </a:lnTo>
                <a:lnTo>
                  <a:pt x="167640" y="348995"/>
                </a:lnTo>
                <a:lnTo>
                  <a:pt x="167640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554480" y="2348483"/>
            <a:ext cx="166370" cy="367665"/>
          </a:xfrm>
          <a:custGeom>
            <a:avLst/>
            <a:gdLst/>
            <a:ahLst/>
            <a:cxnLst/>
            <a:rect l="l" t="t" r="r" b="b"/>
            <a:pathLst>
              <a:path w="166369" h="367664">
                <a:moveTo>
                  <a:pt x="166115" y="0"/>
                </a:moveTo>
                <a:lnTo>
                  <a:pt x="0" y="0"/>
                </a:lnTo>
                <a:lnTo>
                  <a:pt x="0" y="367284"/>
                </a:lnTo>
                <a:lnTo>
                  <a:pt x="166115" y="367284"/>
                </a:lnTo>
                <a:lnTo>
                  <a:pt x="16611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845564" y="2348483"/>
            <a:ext cx="166370" cy="381000"/>
          </a:xfrm>
          <a:custGeom>
            <a:avLst/>
            <a:gdLst/>
            <a:ahLst/>
            <a:cxnLst/>
            <a:rect l="l" t="t" r="r" b="b"/>
            <a:pathLst>
              <a:path w="166369" h="381000">
                <a:moveTo>
                  <a:pt x="166116" y="0"/>
                </a:moveTo>
                <a:lnTo>
                  <a:pt x="0" y="0"/>
                </a:lnTo>
                <a:lnTo>
                  <a:pt x="0" y="381000"/>
                </a:lnTo>
                <a:lnTo>
                  <a:pt x="166116" y="381000"/>
                </a:lnTo>
                <a:lnTo>
                  <a:pt x="16611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136648" y="2308860"/>
            <a:ext cx="167640" cy="414655"/>
          </a:xfrm>
          <a:custGeom>
            <a:avLst/>
            <a:gdLst/>
            <a:ahLst/>
            <a:cxnLst/>
            <a:rect l="l" t="t" r="r" b="b"/>
            <a:pathLst>
              <a:path w="167639" h="414655">
                <a:moveTo>
                  <a:pt x="167639" y="0"/>
                </a:moveTo>
                <a:lnTo>
                  <a:pt x="0" y="0"/>
                </a:lnTo>
                <a:lnTo>
                  <a:pt x="0" y="414527"/>
                </a:lnTo>
                <a:lnTo>
                  <a:pt x="167639" y="414527"/>
                </a:lnTo>
                <a:lnTo>
                  <a:pt x="167639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429255" y="2336292"/>
            <a:ext cx="166370" cy="426720"/>
          </a:xfrm>
          <a:custGeom>
            <a:avLst/>
            <a:gdLst/>
            <a:ahLst/>
            <a:cxnLst/>
            <a:rect l="l" t="t" r="r" b="b"/>
            <a:pathLst>
              <a:path w="166369" h="426719">
                <a:moveTo>
                  <a:pt x="166116" y="0"/>
                </a:moveTo>
                <a:lnTo>
                  <a:pt x="0" y="0"/>
                </a:lnTo>
                <a:lnTo>
                  <a:pt x="0" y="426719"/>
                </a:lnTo>
                <a:lnTo>
                  <a:pt x="166116" y="426719"/>
                </a:lnTo>
                <a:lnTo>
                  <a:pt x="16611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720339" y="2290572"/>
            <a:ext cx="166370" cy="433070"/>
          </a:xfrm>
          <a:custGeom>
            <a:avLst/>
            <a:gdLst/>
            <a:ahLst/>
            <a:cxnLst/>
            <a:rect l="l" t="t" r="r" b="b"/>
            <a:pathLst>
              <a:path w="166369" h="433069">
                <a:moveTo>
                  <a:pt x="166116" y="0"/>
                </a:moveTo>
                <a:lnTo>
                  <a:pt x="0" y="0"/>
                </a:lnTo>
                <a:lnTo>
                  <a:pt x="0" y="432815"/>
                </a:lnTo>
                <a:lnTo>
                  <a:pt x="166116" y="432815"/>
                </a:lnTo>
                <a:lnTo>
                  <a:pt x="16611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011423" y="2290572"/>
            <a:ext cx="167640" cy="437515"/>
          </a:xfrm>
          <a:custGeom>
            <a:avLst/>
            <a:gdLst/>
            <a:ahLst/>
            <a:cxnLst/>
            <a:rect l="l" t="t" r="r" b="b"/>
            <a:pathLst>
              <a:path w="167639" h="437514">
                <a:moveTo>
                  <a:pt x="167639" y="0"/>
                </a:moveTo>
                <a:lnTo>
                  <a:pt x="0" y="0"/>
                </a:lnTo>
                <a:lnTo>
                  <a:pt x="0" y="437388"/>
                </a:lnTo>
                <a:lnTo>
                  <a:pt x="167639" y="437388"/>
                </a:lnTo>
                <a:lnTo>
                  <a:pt x="167639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304032" y="2324100"/>
            <a:ext cx="166370" cy="431800"/>
          </a:xfrm>
          <a:custGeom>
            <a:avLst/>
            <a:gdLst/>
            <a:ahLst/>
            <a:cxnLst/>
            <a:rect l="l" t="t" r="r" b="b"/>
            <a:pathLst>
              <a:path w="166370" h="431800">
                <a:moveTo>
                  <a:pt x="166115" y="0"/>
                </a:moveTo>
                <a:lnTo>
                  <a:pt x="0" y="0"/>
                </a:lnTo>
                <a:lnTo>
                  <a:pt x="0" y="431292"/>
                </a:lnTo>
                <a:lnTo>
                  <a:pt x="166115" y="431292"/>
                </a:lnTo>
                <a:lnTo>
                  <a:pt x="16611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595115" y="2334767"/>
            <a:ext cx="166370" cy="434340"/>
          </a:xfrm>
          <a:custGeom>
            <a:avLst/>
            <a:gdLst/>
            <a:ahLst/>
            <a:cxnLst/>
            <a:rect l="l" t="t" r="r" b="b"/>
            <a:pathLst>
              <a:path w="166370" h="434339">
                <a:moveTo>
                  <a:pt x="166116" y="0"/>
                </a:moveTo>
                <a:lnTo>
                  <a:pt x="0" y="0"/>
                </a:lnTo>
                <a:lnTo>
                  <a:pt x="0" y="434339"/>
                </a:lnTo>
                <a:lnTo>
                  <a:pt x="166116" y="434339"/>
                </a:lnTo>
                <a:lnTo>
                  <a:pt x="16611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79704" y="1633727"/>
            <a:ext cx="166370" cy="637540"/>
          </a:xfrm>
          <a:custGeom>
            <a:avLst/>
            <a:gdLst/>
            <a:ahLst/>
            <a:cxnLst/>
            <a:rect l="l" t="t" r="r" b="b"/>
            <a:pathLst>
              <a:path w="166369" h="637539">
                <a:moveTo>
                  <a:pt x="166115" y="0"/>
                </a:moveTo>
                <a:lnTo>
                  <a:pt x="0" y="0"/>
                </a:lnTo>
                <a:lnTo>
                  <a:pt x="0" y="637032"/>
                </a:lnTo>
                <a:lnTo>
                  <a:pt x="166115" y="637032"/>
                </a:lnTo>
                <a:lnTo>
                  <a:pt x="16611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970788" y="1664207"/>
            <a:ext cx="166370" cy="609600"/>
          </a:xfrm>
          <a:custGeom>
            <a:avLst/>
            <a:gdLst/>
            <a:ahLst/>
            <a:cxnLst/>
            <a:rect l="l" t="t" r="r" b="b"/>
            <a:pathLst>
              <a:path w="166369" h="609600">
                <a:moveTo>
                  <a:pt x="166115" y="0"/>
                </a:moveTo>
                <a:lnTo>
                  <a:pt x="0" y="0"/>
                </a:lnTo>
                <a:lnTo>
                  <a:pt x="0" y="609599"/>
                </a:lnTo>
                <a:lnTo>
                  <a:pt x="166115" y="609599"/>
                </a:lnTo>
                <a:lnTo>
                  <a:pt x="16611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261872" y="1781555"/>
            <a:ext cx="167640" cy="565785"/>
          </a:xfrm>
          <a:custGeom>
            <a:avLst/>
            <a:gdLst/>
            <a:ahLst/>
            <a:cxnLst/>
            <a:rect l="l" t="t" r="r" b="b"/>
            <a:pathLst>
              <a:path w="167640" h="565785">
                <a:moveTo>
                  <a:pt x="167640" y="0"/>
                </a:moveTo>
                <a:lnTo>
                  <a:pt x="0" y="0"/>
                </a:lnTo>
                <a:lnTo>
                  <a:pt x="0" y="565404"/>
                </a:lnTo>
                <a:lnTo>
                  <a:pt x="167640" y="565404"/>
                </a:lnTo>
                <a:lnTo>
                  <a:pt x="16764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554480" y="1792223"/>
            <a:ext cx="166370" cy="556260"/>
          </a:xfrm>
          <a:custGeom>
            <a:avLst/>
            <a:gdLst/>
            <a:ahLst/>
            <a:cxnLst/>
            <a:rect l="l" t="t" r="r" b="b"/>
            <a:pathLst>
              <a:path w="166369" h="556260">
                <a:moveTo>
                  <a:pt x="166115" y="0"/>
                </a:moveTo>
                <a:lnTo>
                  <a:pt x="0" y="0"/>
                </a:lnTo>
                <a:lnTo>
                  <a:pt x="0" y="556259"/>
                </a:lnTo>
                <a:lnTo>
                  <a:pt x="166115" y="556259"/>
                </a:lnTo>
                <a:lnTo>
                  <a:pt x="16611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845564" y="1799844"/>
            <a:ext cx="166370" cy="548640"/>
          </a:xfrm>
          <a:custGeom>
            <a:avLst/>
            <a:gdLst/>
            <a:ahLst/>
            <a:cxnLst/>
            <a:rect l="l" t="t" r="r" b="b"/>
            <a:pathLst>
              <a:path w="166369" h="548639">
                <a:moveTo>
                  <a:pt x="166116" y="0"/>
                </a:moveTo>
                <a:lnTo>
                  <a:pt x="0" y="0"/>
                </a:lnTo>
                <a:lnTo>
                  <a:pt x="0" y="548639"/>
                </a:lnTo>
                <a:lnTo>
                  <a:pt x="166116" y="548639"/>
                </a:lnTo>
                <a:lnTo>
                  <a:pt x="16611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136648" y="1773935"/>
            <a:ext cx="167640" cy="535305"/>
          </a:xfrm>
          <a:custGeom>
            <a:avLst/>
            <a:gdLst/>
            <a:ahLst/>
            <a:cxnLst/>
            <a:rect l="l" t="t" r="r" b="b"/>
            <a:pathLst>
              <a:path w="167639" h="535305">
                <a:moveTo>
                  <a:pt x="167639" y="0"/>
                </a:moveTo>
                <a:lnTo>
                  <a:pt x="0" y="0"/>
                </a:lnTo>
                <a:lnTo>
                  <a:pt x="0" y="534924"/>
                </a:lnTo>
                <a:lnTo>
                  <a:pt x="167639" y="534924"/>
                </a:lnTo>
                <a:lnTo>
                  <a:pt x="16763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429255" y="1816607"/>
            <a:ext cx="166370" cy="520065"/>
          </a:xfrm>
          <a:custGeom>
            <a:avLst/>
            <a:gdLst/>
            <a:ahLst/>
            <a:cxnLst/>
            <a:rect l="l" t="t" r="r" b="b"/>
            <a:pathLst>
              <a:path w="166369" h="520064">
                <a:moveTo>
                  <a:pt x="166116" y="0"/>
                </a:moveTo>
                <a:lnTo>
                  <a:pt x="0" y="0"/>
                </a:lnTo>
                <a:lnTo>
                  <a:pt x="0" y="519683"/>
                </a:lnTo>
                <a:lnTo>
                  <a:pt x="166116" y="519683"/>
                </a:lnTo>
                <a:lnTo>
                  <a:pt x="16611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720339" y="1772411"/>
            <a:ext cx="166370" cy="518159"/>
          </a:xfrm>
          <a:custGeom>
            <a:avLst/>
            <a:gdLst/>
            <a:ahLst/>
            <a:cxnLst/>
            <a:rect l="l" t="t" r="r" b="b"/>
            <a:pathLst>
              <a:path w="166369" h="518160">
                <a:moveTo>
                  <a:pt x="166116" y="0"/>
                </a:moveTo>
                <a:lnTo>
                  <a:pt x="0" y="0"/>
                </a:lnTo>
                <a:lnTo>
                  <a:pt x="0" y="518160"/>
                </a:lnTo>
                <a:lnTo>
                  <a:pt x="166116" y="518160"/>
                </a:lnTo>
                <a:lnTo>
                  <a:pt x="16611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011423" y="1780032"/>
            <a:ext cx="167640" cy="510540"/>
          </a:xfrm>
          <a:custGeom>
            <a:avLst/>
            <a:gdLst/>
            <a:ahLst/>
            <a:cxnLst/>
            <a:rect l="l" t="t" r="r" b="b"/>
            <a:pathLst>
              <a:path w="167639" h="510539">
                <a:moveTo>
                  <a:pt x="167639" y="0"/>
                </a:moveTo>
                <a:lnTo>
                  <a:pt x="0" y="0"/>
                </a:lnTo>
                <a:lnTo>
                  <a:pt x="0" y="510539"/>
                </a:lnTo>
                <a:lnTo>
                  <a:pt x="167639" y="510539"/>
                </a:lnTo>
                <a:lnTo>
                  <a:pt x="16763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304032" y="1863851"/>
            <a:ext cx="166370" cy="460375"/>
          </a:xfrm>
          <a:custGeom>
            <a:avLst/>
            <a:gdLst/>
            <a:ahLst/>
            <a:cxnLst/>
            <a:rect l="l" t="t" r="r" b="b"/>
            <a:pathLst>
              <a:path w="166370" h="460375">
                <a:moveTo>
                  <a:pt x="166115" y="0"/>
                </a:moveTo>
                <a:lnTo>
                  <a:pt x="0" y="0"/>
                </a:lnTo>
                <a:lnTo>
                  <a:pt x="0" y="460248"/>
                </a:lnTo>
                <a:lnTo>
                  <a:pt x="166115" y="460248"/>
                </a:lnTo>
                <a:lnTo>
                  <a:pt x="16611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595115" y="1874520"/>
            <a:ext cx="166370" cy="460375"/>
          </a:xfrm>
          <a:custGeom>
            <a:avLst/>
            <a:gdLst/>
            <a:ahLst/>
            <a:cxnLst/>
            <a:rect l="l" t="t" r="r" b="b"/>
            <a:pathLst>
              <a:path w="166370" h="460375">
                <a:moveTo>
                  <a:pt x="166116" y="0"/>
                </a:moveTo>
                <a:lnTo>
                  <a:pt x="0" y="0"/>
                </a:lnTo>
                <a:lnTo>
                  <a:pt x="0" y="460247"/>
                </a:lnTo>
                <a:lnTo>
                  <a:pt x="166116" y="460247"/>
                </a:lnTo>
                <a:lnTo>
                  <a:pt x="16611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79704" y="1565147"/>
            <a:ext cx="166370" cy="68580"/>
          </a:xfrm>
          <a:custGeom>
            <a:avLst/>
            <a:gdLst/>
            <a:ahLst/>
            <a:cxnLst/>
            <a:rect l="l" t="t" r="r" b="b"/>
            <a:pathLst>
              <a:path w="166369" h="68580">
                <a:moveTo>
                  <a:pt x="0" y="68579"/>
                </a:moveTo>
                <a:lnTo>
                  <a:pt x="166115" y="68579"/>
                </a:lnTo>
                <a:lnTo>
                  <a:pt x="166115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970788" y="1603247"/>
            <a:ext cx="166370" cy="60960"/>
          </a:xfrm>
          <a:custGeom>
            <a:avLst/>
            <a:gdLst/>
            <a:ahLst/>
            <a:cxnLst/>
            <a:rect l="l" t="t" r="r" b="b"/>
            <a:pathLst>
              <a:path w="166369" h="60960">
                <a:moveTo>
                  <a:pt x="0" y="60959"/>
                </a:moveTo>
                <a:lnTo>
                  <a:pt x="166115" y="60959"/>
                </a:lnTo>
                <a:lnTo>
                  <a:pt x="166115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261872" y="1720595"/>
            <a:ext cx="167640" cy="60960"/>
          </a:xfrm>
          <a:custGeom>
            <a:avLst/>
            <a:gdLst/>
            <a:ahLst/>
            <a:cxnLst/>
            <a:rect l="l" t="t" r="r" b="b"/>
            <a:pathLst>
              <a:path w="167640" h="60960">
                <a:moveTo>
                  <a:pt x="0" y="60959"/>
                </a:moveTo>
                <a:lnTo>
                  <a:pt x="167640" y="60959"/>
                </a:lnTo>
                <a:lnTo>
                  <a:pt x="16764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554480" y="1731264"/>
            <a:ext cx="166370" cy="60960"/>
          </a:xfrm>
          <a:custGeom>
            <a:avLst/>
            <a:gdLst/>
            <a:ahLst/>
            <a:cxnLst/>
            <a:rect l="l" t="t" r="r" b="b"/>
            <a:pathLst>
              <a:path w="166369" h="60960">
                <a:moveTo>
                  <a:pt x="0" y="60959"/>
                </a:moveTo>
                <a:lnTo>
                  <a:pt x="166115" y="60959"/>
                </a:lnTo>
                <a:lnTo>
                  <a:pt x="166115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1845564" y="1740407"/>
            <a:ext cx="166370" cy="59690"/>
          </a:xfrm>
          <a:custGeom>
            <a:avLst/>
            <a:gdLst/>
            <a:ahLst/>
            <a:cxnLst/>
            <a:rect l="l" t="t" r="r" b="b"/>
            <a:pathLst>
              <a:path w="166369" h="59689">
                <a:moveTo>
                  <a:pt x="0" y="59436"/>
                </a:moveTo>
                <a:lnTo>
                  <a:pt x="166116" y="59436"/>
                </a:lnTo>
                <a:lnTo>
                  <a:pt x="166116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136648" y="1714500"/>
            <a:ext cx="167640" cy="59690"/>
          </a:xfrm>
          <a:custGeom>
            <a:avLst/>
            <a:gdLst/>
            <a:ahLst/>
            <a:cxnLst/>
            <a:rect l="l" t="t" r="r" b="b"/>
            <a:pathLst>
              <a:path w="167639" h="59689">
                <a:moveTo>
                  <a:pt x="0" y="59436"/>
                </a:moveTo>
                <a:lnTo>
                  <a:pt x="167639" y="59436"/>
                </a:lnTo>
                <a:lnTo>
                  <a:pt x="167639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429255" y="1757172"/>
            <a:ext cx="166370" cy="59690"/>
          </a:xfrm>
          <a:custGeom>
            <a:avLst/>
            <a:gdLst/>
            <a:ahLst/>
            <a:cxnLst/>
            <a:rect l="l" t="t" r="r" b="b"/>
            <a:pathLst>
              <a:path w="166369" h="59689">
                <a:moveTo>
                  <a:pt x="0" y="59436"/>
                </a:moveTo>
                <a:lnTo>
                  <a:pt x="166116" y="59436"/>
                </a:lnTo>
                <a:lnTo>
                  <a:pt x="166116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720339" y="1711451"/>
            <a:ext cx="166370" cy="60960"/>
          </a:xfrm>
          <a:custGeom>
            <a:avLst/>
            <a:gdLst/>
            <a:ahLst/>
            <a:cxnLst/>
            <a:rect l="l" t="t" r="r" b="b"/>
            <a:pathLst>
              <a:path w="166369" h="60960">
                <a:moveTo>
                  <a:pt x="0" y="60959"/>
                </a:moveTo>
                <a:lnTo>
                  <a:pt x="166116" y="60959"/>
                </a:lnTo>
                <a:lnTo>
                  <a:pt x="166116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011423" y="1720595"/>
            <a:ext cx="167640" cy="59690"/>
          </a:xfrm>
          <a:custGeom>
            <a:avLst/>
            <a:gdLst/>
            <a:ahLst/>
            <a:cxnLst/>
            <a:rect l="l" t="t" r="r" b="b"/>
            <a:pathLst>
              <a:path w="167639" h="59689">
                <a:moveTo>
                  <a:pt x="0" y="59436"/>
                </a:moveTo>
                <a:lnTo>
                  <a:pt x="167639" y="59436"/>
                </a:lnTo>
                <a:lnTo>
                  <a:pt x="167639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304032" y="1804416"/>
            <a:ext cx="166370" cy="59690"/>
          </a:xfrm>
          <a:custGeom>
            <a:avLst/>
            <a:gdLst/>
            <a:ahLst/>
            <a:cxnLst/>
            <a:rect l="l" t="t" r="r" b="b"/>
            <a:pathLst>
              <a:path w="166370" h="59689">
                <a:moveTo>
                  <a:pt x="0" y="59436"/>
                </a:moveTo>
                <a:lnTo>
                  <a:pt x="166115" y="59436"/>
                </a:lnTo>
                <a:lnTo>
                  <a:pt x="166115" y="0"/>
                </a:lnTo>
                <a:lnTo>
                  <a:pt x="0" y="0"/>
                </a:lnTo>
                <a:lnTo>
                  <a:pt x="0" y="594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595115" y="1808988"/>
            <a:ext cx="166370" cy="66040"/>
          </a:xfrm>
          <a:custGeom>
            <a:avLst/>
            <a:gdLst/>
            <a:ahLst/>
            <a:cxnLst/>
            <a:rect l="l" t="t" r="r" b="b"/>
            <a:pathLst>
              <a:path w="166370" h="66039">
                <a:moveTo>
                  <a:pt x="0" y="65532"/>
                </a:moveTo>
                <a:lnTo>
                  <a:pt x="166116" y="65532"/>
                </a:lnTo>
                <a:lnTo>
                  <a:pt x="166116" y="0"/>
                </a:lnTo>
                <a:lnTo>
                  <a:pt x="0" y="0"/>
                </a:lnTo>
                <a:lnTo>
                  <a:pt x="0" y="6553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970788" y="1591055"/>
            <a:ext cx="166370" cy="12700"/>
          </a:xfrm>
          <a:custGeom>
            <a:avLst/>
            <a:gdLst/>
            <a:ahLst/>
            <a:cxnLst/>
            <a:rect l="l" t="t" r="r" b="b"/>
            <a:pathLst>
              <a:path w="166369" h="12700">
                <a:moveTo>
                  <a:pt x="0" y="12192"/>
                </a:moveTo>
                <a:lnTo>
                  <a:pt x="166115" y="12192"/>
                </a:lnTo>
                <a:lnTo>
                  <a:pt x="16611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261872" y="1658111"/>
            <a:ext cx="167640" cy="62865"/>
          </a:xfrm>
          <a:custGeom>
            <a:avLst/>
            <a:gdLst/>
            <a:ahLst/>
            <a:cxnLst/>
            <a:rect l="l" t="t" r="r" b="b"/>
            <a:pathLst>
              <a:path w="167640" h="62864">
                <a:moveTo>
                  <a:pt x="0" y="62484"/>
                </a:moveTo>
                <a:lnTo>
                  <a:pt x="167640" y="62484"/>
                </a:lnTo>
                <a:lnTo>
                  <a:pt x="16764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554480" y="1653539"/>
            <a:ext cx="166370" cy="78105"/>
          </a:xfrm>
          <a:custGeom>
            <a:avLst/>
            <a:gdLst/>
            <a:ahLst/>
            <a:cxnLst/>
            <a:rect l="l" t="t" r="r" b="b"/>
            <a:pathLst>
              <a:path w="166369" h="78105">
                <a:moveTo>
                  <a:pt x="0" y="77724"/>
                </a:moveTo>
                <a:lnTo>
                  <a:pt x="166115" y="77724"/>
                </a:lnTo>
                <a:lnTo>
                  <a:pt x="166115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845564" y="1670304"/>
            <a:ext cx="166370" cy="70485"/>
          </a:xfrm>
          <a:custGeom>
            <a:avLst/>
            <a:gdLst/>
            <a:ahLst/>
            <a:cxnLst/>
            <a:rect l="l" t="t" r="r" b="b"/>
            <a:pathLst>
              <a:path w="166369" h="70485">
                <a:moveTo>
                  <a:pt x="0" y="70103"/>
                </a:moveTo>
                <a:lnTo>
                  <a:pt x="166116" y="70103"/>
                </a:lnTo>
                <a:lnTo>
                  <a:pt x="166116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136648" y="1636776"/>
            <a:ext cx="167640" cy="78105"/>
          </a:xfrm>
          <a:custGeom>
            <a:avLst/>
            <a:gdLst/>
            <a:ahLst/>
            <a:cxnLst/>
            <a:rect l="l" t="t" r="r" b="b"/>
            <a:pathLst>
              <a:path w="167639" h="78105">
                <a:moveTo>
                  <a:pt x="0" y="77724"/>
                </a:moveTo>
                <a:lnTo>
                  <a:pt x="167639" y="77724"/>
                </a:lnTo>
                <a:lnTo>
                  <a:pt x="167639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429255" y="1674876"/>
            <a:ext cx="166370" cy="82550"/>
          </a:xfrm>
          <a:custGeom>
            <a:avLst/>
            <a:gdLst/>
            <a:ahLst/>
            <a:cxnLst/>
            <a:rect l="l" t="t" r="r" b="b"/>
            <a:pathLst>
              <a:path w="166369" h="82550">
                <a:moveTo>
                  <a:pt x="0" y="82296"/>
                </a:moveTo>
                <a:lnTo>
                  <a:pt x="166116" y="82296"/>
                </a:lnTo>
                <a:lnTo>
                  <a:pt x="166116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720339" y="1691639"/>
            <a:ext cx="166370" cy="20320"/>
          </a:xfrm>
          <a:custGeom>
            <a:avLst/>
            <a:gdLst/>
            <a:ahLst/>
            <a:cxnLst/>
            <a:rect l="l" t="t" r="r" b="b"/>
            <a:pathLst>
              <a:path w="166369" h="20319">
                <a:moveTo>
                  <a:pt x="0" y="19811"/>
                </a:moveTo>
                <a:lnTo>
                  <a:pt x="166116" y="19811"/>
                </a:lnTo>
                <a:lnTo>
                  <a:pt x="166116" y="0"/>
                </a:lnTo>
                <a:lnTo>
                  <a:pt x="0" y="0"/>
                </a:lnTo>
                <a:lnTo>
                  <a:pt x="0" y="19811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679704" y="1562100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6096">
            <a:solidFill>
              <a:srgbClr val="DB843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970788" y="1560575"/>
            <a:ext cx="166370" cy="30480"/>
          </a:xfrm>
          <a:custGeom>
            <a:avLst/>
            <a:gdLst/>
            <a:ahLst/>
            <a:cxnLst/>
            <a:rect l="l" t="t" r="r" b="b"/>
            <a:pathLst>
              <a:path w="166369" h="30480">
                <a:moveTo>
                  <a:pt x="0" y="30479"/>
                </a:moveTo>
                <a:lnTo>
                  <a:pt x="166115" y="30479"/>
                </a:lnTo>
                <a:lnTo>
                  <a:pt x="166115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261872" y="1565147"/>
            <a:ext cx="167640" cy="93345"/>
          </a:xfrm>
          <a:custGeom>
            <a:avLst/>
            <a:gdLst/>
            <a:ahLst/>
            <a:cxnLst/>
            <a:rect l="l" t="t" r="r" b="b"/>
            <a:pathLst>
              <a:path w="167640" h="93344">
                <a:moveTo>
                  <a:pt x="167640" y="0"/>
                </a:moveTo>
                <a:lnTo>
                  <a:pt x="0" y="0"/>
                </a:lnTo>
                <a:lnTo>
                  <a:pt x="0" y="92963"/>
                </a:lnTo>
                <a:lnTo>
                  <a:pt x="167640" y="92963"/>
                </a:lnTo>
                <a:lnTo>
                  <a:pt x="167640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554480" y="1621536"/>
            <a:ext cx="166370" cy="32384"/>
          </a:xfrm>
          <a:custGeom>
            <a:avLst/>
            <a:gdLst/>
            <a:ahLst/>
            <a:cxnLst/>
            <a:rect l="l" t="t" r="r" b="b"/>
            <a:pathLst>
              <a:path w="166369" h="32385">
                <a:moveTo>
                  <a:pt x="0" y="32003"/>
                </a:moveTo>
                <a:lnTo>
                  <a:pt x="166115" y="32003"/>
                </a:lnTo>
                <a:lnTo>
                  <a:pt x="166115" y="0"/>
                </a:lnTo>
                <a:lnTo>
                  <a:pt x="0" y="0"/>
                </a:lnTo>
                <a:lnTo>
                  <a:pt x="0" y="32003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845564" y="1624583"/>
            <a:ext cx="166370" cy="45720"/>
          </a:xfrm>
          <a:custGeom>
            <a:avLst/>
            <a:gdLst/>
            <a:ahLst/>
            <a:cxnLst/>
            <a:rect l="l" t="t" r="r" b="b"/>
            <a:pathLst>
              <a:path w="166369" h="45719">
                <a:moveTo>
                  <a:pt x="0" y="45719"/>
                </a:moveTo>
                <a:lnTo>
                  <a:pt x="166116" y="45719"/>
                </a:lnTo>
                <a:lnTo>
                  <a:pt x="166116" y="0"/>
                </a:lnTo>
                <a:lnTo>
                  <a:pt x="0" y="0"/>
                </a:lnTo>
                <a:lnTo>
                  <a:pt x="0" y="45719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136648" y="1588008"/>
            <a:ext cx="167640" cy="48895"/>
          </a:xfrm>
          <a:custGeom>
            <a:avLst/>
            <a:gdLst/>
            <a:ahLst/>
            <a:cxnLst/>
            <a:rect l="l" t="t" r="r" b="b"/>
            <a:pathLst>
              <a:path w="167639" h="48894">
                <a:moveTo>
                  <a:pt x="0" y="48767"/>
                </a:moveTo>
                <a:lnTo>
                  <a:pt x="167639" y="48767"/>
                </a:lnTo>
                <a:lnTo>
                  <a:pt x="167639" y="0"/>
                </a:lnTo>
                <a:lnTo>
                  <a:pt x="0" y="0"/>
                </a:lnTo>
                <a:lnTo>
                  <a:pt x="0" y="48767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429255" y="1577339"/>
            <a:ext cx="166370" cy="97790"/>
          </a:xfrm>
          <a:custGeom>
            <a:avLst/>
            <a:gdLst/>
            <a:ahLst/>
            <a:cxnLst/>
            <a:rect l="l" t="t" r="r" b="b"/>
            <a:pathLst>
              <a:path w="166369" h="97789">
                <a:moveTo>
                  <a:pt x="166116" y="0"/>
                </a:moveTo>
                <a:lnTo>
                  <a:pt x="0" y="0"/>
                </a:lnTo>
                <a:lnTo>
                  <a:pt x="0" y="97536"/>
                </a:lnTo>
                <a:lnTo>
                  <a:pt x="166116" y="97536"/>
                </a:lnTo>
                <a:lnTo>
                  <a:pt x="166116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720339" y="1569719"/>
            <a:ext cx="166370" cy="121920"/>
          </a:xfrm>
          <a:custGeom>
            <a:avLst/>
            <a:gdLst/>
            <a:ahLst/>
            <a:cxnLst/>
            <a:rect l="l" t="t" r="r" b="b"/>
            <a:pathLst>
              <a:path w="166369" h="121919">
                <a:moveTo>
                  <a:pt x="166116" y="0"/>
                </a:moveTo>
                <a:lnTo>
                  <a:pt x="0" y="0"/>
                </a:lnTo>
                <a:lnTo>
                  <a:pt x="0" y="121919"/>
                </a:lnTo>
                <a:lnTo>
                  <a:pt x="166116" y="121919"/>
                </a:lnTo>
                <a:lnTo>
                  <a:pt x="166116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011423" y="1577339"/>
            <a:ext cx="167640" cy="143510"/>
          </a:xfrm>
          <a:custGeom>
            <a:avLst/>
            <a:gdLst/>
            <a:ahLst/>
            <a:cxnLst/>
            <a:rect l="l" t="t" r="r" b="b"/>
            <a:pathLst>
              <a:path w="167639" h="143510">
                <a:moveTo>
                  <a:pt x="167639" y="0"/>
                </a:moveTo>
                <a:lnTo>
                  <a:pt x="0" y="0"/>
                </a:lnTo>
                <a:lnTo>
                  <a:pt x="0" y="143256"/>
                </a:lnTo>
                <a:lnTo>
                  <a:pt x="167639" y="143256"/>
                </a:lnTo>
                <a:lnTo>
                  <a:pt x="167639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304032" y="1556003"/>
            <a:ext cx="166370" cy="248920"/>
          </a:xfrm>
          <a:custGeom>
            <a:avLst/>
            <a:gdLst/>
            <a:ahLst/>
            <a:cxnLst/>
            <a:rect l="l" t="t" r="r" b="b"/>
            <a:pathLst>
              <a:path w="166370" h="248919">
                <a:moveTo>
                  <a:pt x="166115" y="0"/>
                </a:moveTo>
                <a:lnTo>
                  <a:pt x="0" y="0"/>
                </a:lnTo>
                <a:lnTo>
                  <a:pt x="0" y="248412"/>
                </a:lnTo>
                <a:lnTo>
                  <a:pt x="166115" y="248412"/>
                </a:lnTo>
                <a:lnTo>
                  <a:pt x="166115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595115" y="1566672"/>
            <a:ext cx="166370" cy="242570"/>
          </a:xfrm>
          <a:custGeom>
            <a:avLst/>
            <a:gdLst/>
            <a:ahLst/>
            <a:cxnLst/>
            <a:rect l="l" t="t" r="r" b="b"/>
            <a:pathLst>
              <a:path w="166370" h="242569">
                <a:moveTo>
                  <a:pt x="166116" y="0"/>
                </a:moveTo>
                <a:lnTo>
                  <a:pt x="0" y="0"/>
                </a:lnTo>
                <a:lnTo>
                  <a:pt x="0" y="242315"/>
                </a:lnTo>
                <a:lnTo>
                  <a:pt x="166116" y="242315"/>
                </a:lnTo>
                <a:lnTo>
                  <a:pt x="166116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79704" y="1496567"/>
            <a:ext cx="166370" cy="62865"/>
          </a:xfrm>
          <a:custGeom>
            <a:avLst/>
            <a:gdLst/>
            <a:ahLst/>
            <a:cxnLst/>
            <a:rect l="l" t="t" r="r" b="b"/>
            <a:pathLst>
              <a:path w="166369" h="62865">
                <a:moveTo>
                  <a:pt x="0" y="62484"/>
                </a:moveTo>
                <a:lnTo>
                  <a:pt x="166115" y="62484"/>
                </a:lnTo>
                <a:lnTo>
                  <a:pt x="166115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970788" y="1491996"/>
            <a:ext cx="166370" cy="68580"/>
          </a:xfrm>
          <a:custGeom>
            <a:avLst/>
            <a:gdLst/>
            <a:ahLst/>
            <a:cxnLst/>
            <a:rect l="l" t="t" r="r" b="b"/>
            <a:pathLst>
              <a:path w="166369" h="68580">
                <a:moveTo>
                  <a:pt x="0" y="68579"/>
                </a:moveTo>
                <a:lnTo>
                  <a:pt x="166115" y="68579"/>
                </a:lnTo>
                <a:lnTo>
                  <a:pt x="166115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261872" y="1504188"/>
            <a:ext cx="167640" cy="60960"/>
          </a:xfrm>
          <a:custGeom>
            <a:avLst/>
            <a:gdLst/>
            <a:ahLst/>
            <a:cxnLst/>
            <a:rect l="l" t="t" r="r" b="b"/>
            <a:pathLst>
              <a:path w="167640" h="60959">
                <a:moveTo>
                  <a:pt x="0" y="60959"/>
                </a:moveTo>
                <a:lnTo>
                  <a:pt x="167640" y="60959"/>
                </a:lnTo>
                <a:lnTo>
                  <a:pt x="16764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554480" y="1559052"/>
            <a:ext cx="166370" cy="62865"/>
          </a:xfrm>
          <a:custGeom>
            <a:avLst/>
            <a:gdLst/>
            <a:ahLst/>
            <a:cxnLst/>
            <a:rect l="l" t="t" r="r" b="b"/>
            <a:pathLst>
              <a:path w="166369" h="62865">
                <a:moveTo>
                  <a:pt x="0" y="62484"/>
                </a:moveTo>
                <a:lnTo>
                  <a:pt x="166115" y="62484"/>
                </a:lnTo>
                <a:lnTo>
                  <a:pt x="166115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845564" y="1563624"/>
            <a:ext cx="166370" cy="60960"/>
          </a:xfrm>
          <a:custGeom>
            <a:avLst/>
            <a:gdLst/>
            <a:ahLst/>
            <a:cxnLst/>
            <a:rect l="l" t="t" r="r" b="b"/>
            <a:pathLst>
              <a:path w="166369" h="60959">
                <a:moveTo>
                  <a:pt x="0" y="60959"/>
                </a:moveTo>
                <a:lnTo>
                  <a:pt x="166116" y="60959"/>
                </a:lnTo>
                <a:lnTo>
                  <a:pt x="166116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136648" y="1531619"/>
            <a:ext cx="167640" cy="56515"/>
          </a:xfrm>
          <a:custGeom>
            <a:avLst/>
            <a:gdLst/>
            <a:ahLst/>
            <a:cxnLst/>
            <a:rect l="l" t="t" r="r" b="b"/>
            <a:pathLst>
              <a:path w="167639" h="56515">
                <a:moveTo>
                  <a:pt x="0" y="56388"/>
                </a:moveTo>
                <a:lnTo>
                  <a:pt x="167639" y="56388"/>
                </a:lnTo>
                <a:lnTo>
                  <a:pt x="167639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2429255" y="1525524"/>
            <a:ext cx="166370" cy="52069"/>
          </a:xfrm>
          <a:custGeom>
            <a:avLst/>
            <a:gdLst/>
            <a:ahLst/>
            <a:cxnLst/>
            <a:rect l="l" t="t" r="r" b="b"/>
            <a:pathLst>
              <a:path w="166369" h="52069">
                <a:moveTo>
                  <a:pt x="0" y="51815"/>
                </a:moveTo>
                <a:lnTo>
                  <a:pt x="166116" y="51815"/>
                </a:lnTo>
                <a:lnTo>
                  <a:pt x="166116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720339" y="1516380"/>
            <a:ext cx="166370" cy="53340"/>
          </a:xfrm>
          <a:custGeom>
            <a:avLst/>
            <a:gdLst/>
            <a:ahLst/>
            <a:cxnLst/>
            <a:rect l="l" t="t" r="r" b="b"/>
            <a:pathLst>
              <a:path w="166369" h="53340">
                <a:moveTo>
                  <a:pt x="0" y="53340"/>
                </a:moveTo>
                <a:lnTo>
                  <a:pt x="166116" y="53340"/>
                </a:lnTo>
                <a:lnTo>
                  <a:pt x="166116" y="0"/>
                </a:lnTo>
                <a:lnTo>
                  <a:pt x="0" y="0"/>
                </a:lnTo>
                <a:lnTo>
                  <a:pt x="0" y="53340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3011423" y="1527047"/>
            <a:ext cx="167640" cy="50800"/>
          </a:xfrm>
          <a:custGeom>
            <a:avLst/>
            <a:gdLst/>
            <a:ahLst/>
            <a:cxnLst/>
            <a:rect l="l" t="t" r="r" b="b"/>
            <a:pathLst>
              <a:path w="167639" h="50800">
                <a:moveTo>
                  <a:pt x="0" y="50292"/>
                </a:moveTo>
                <a:lnTo>
                  <a:pt x="167639" y="50292"/>
                </a:lnTo>
                <a:lnTo>
                  <a:pt x="167639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3304032" y="1525524"/>
            <a:ext cx="166370" cy="30480"/>
          </a:xfrm>
          <a:custGeom>
            <a:avLst/>
            <a:gdLst/>
            <a:ahLst/>
            <a:cxnLst/>
            <a:rect l="l" t="t" r="r" b="b"/>
            <a:pathLst>
              <a:path w="166370" h="30480">
                <a:moveTo>
                  <a:pt x="0" y="30479"/>
                </a:moveTo>
                <a:lnTo>
                  <a:pt x="166115" y="30479"/>
                </a:lnTo>
                <a:lnTo>
                  <a:pt x="166115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3595115" y="1534667"/>
            <a:ext cx="166370" cy="32384"/>
          </a:xfrm>
          <a:custGeom>
            <a:avLst/>
            <a:gdLst/>
            <a:ahLst/>
            <a:cxnLst/>
            <a:rect l="l" t="t" r="r" b="b"/>
            <a:pathLst>
              <a:path w="166370" h="32384">
                <a:moveTo>
                  <a:pt x="0" y="32003"/>
                </a:moveTo>
                <a:lnTo>
                  <a:pt x="166116" y="32003"/>
                </a:lnTo>
                <a:lnTo>
                  <a:pt x="166116" y="0"/>
                </a:lnTo>
                <a:lnTo>
                  <a:pt x="0" y="0"/>
                </a:lnTo>
                <a:lnTo>
                  <a:pt x="0" y="32003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679704" y="1351788"/>
            <a:ext cx="166370" cy="144780"/>
          </a:xfrm>
          <a:custGeom>
            <a:avLst/>
            <a:gdLst/>
            <a:ahLst/>
            <a:cxnLst/>
            <a:rect l="l" t="t" r="r" b="b"/>
            <a:pathLst>
              <a:path w="166369" h="144780">
                <a:moveTo>
                  <a:pt x="166115" y="0"/>
                </a:moveTo>
                <a:lnTo>
                  <a:pt x="0" y="0"/>
                </a:lnTo>
                <a:lnTo>
                  <a:pt x="0" y="144779"/>
                </a:lnTo>
                <a:lnTo>
                  <a:pt x="166115" y="144779"/>
                </a:lnTo>
                <a:lnTo>
                  <a:pt x="16611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970788" y="1351788"/>
            <a:ext cx="166370" cy="140335"/>
          </a:xfrm>
          <a:custGeom>
            <a:avLst/>
            <a:gdLst/>
            <a:ahLst/>
            <a:cxnLst/>
            <a:rect l="l" t="t" r="r" b="b"/>
            <a:pathLst>
              <a:path w="166369" h="140334">
                <a:moveTo>
                  <a:pt x="166115" y="0"/>
                </a:moveTo>
                <a:lnTo>
                  <a:pt x="0" y="0"/>
                </a:lnTo>
                <a:lnTo>
                  <a:pt x="0" y="140208"/>
                </a:lnTo>
                <a:lnTo>
                  <a:pt x="166115" y="140208"/>
                </a:lnTo>
                <a:lnTo>
                  <a:pt x="16611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261872" y="1351788"/>
            <a:ext cx="167640" cy="152400"/>
          </a:xfrm>
          <a:custGeom>
            <a:avLst/>
            <a:gdLst/>
            <a:ahLst/>
            <a:cxnLst/>
            <a:rect l="l" t="t" r="r" b="b"/>
            <a:pathLst>
              <a:path w="167640" h="152400">
                <a:moveTo>
                  <a:pt x="167640" y="0"/>
                </a:moveTo>
                <a:lnTo>
                  <a:pt x="0" y="0"/>
                </a:lnTo>
                <a:lnTo>
                  <a:pt x="0" y="152400"/>
                </a:lnTo>
                <a:lnTo>
                  <a:pt x="167640" y="152400"/>
                </a:lnTo>
                <a:lnTo>
                  <a:pt x="16764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554480" y="1351788"/>
            <a:ext cx="166370" cy="207645"/>
          </a:xfrm>
          <a:custGeom>
            <a:avLst/>
            <a:gdLst/>
            <a:ahLst/>
            <a:cxnLst/>
            <a:rect l="l" t="t" r="r" b="b"/>
            <a:pathLst>
              <a:path w="166369" h="207644">
                <a:moveTo>
                  <a:pt x="166115" y="0"/>
                </a:moveTo>
                <a:lnTo>
                  <a:pt x="0" y="0"/>
                </a:lnTo>
                <a:lnTo>
                  <a:pt x="0" y="207263"/>
                </a:lnTo>
                <a:lnTo>
                  <a:pt x="166115" y="207263"/>
                </a:lnTo>
                <a:lnTo>
                  <a:pt x="16611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845564" y="1351788"/>
            <a:ext cx="166370" cy="212090"/>
          </a:xfrm>
          <a:custGeom>
            <a:avLst/>
            <a:gdLst/>
            <a:ahLst/>
            <a:cxnLst/>
            <a:rect l="l" t="t" r="r" b="b"/>
            <a:pathLst>
              <a:path w="166369" h="212090">
                <a:moveTo>
                  <a:pt x="166116" y="0"/>
                </a:moveTo>
                <a:lnTo>
                  <a:pt x="0" y="0"/>
                </a:lnTo>
                <a:lnTo>
                  <a:pt x="0" y="211836"/>
                </a:lnTo>
                <a:lnTo>
                  <a:pt x="166116" y="211836"/>
                </a:lnTo>
                <a:lnTo>
                  <a:pt x="16611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2136648" y="1351788"/>
            <a:ext cx="167640" cy="180340"/>
          </a:xfrm>
          <a:custGeom>
            <a:avLst/>
            <a:gdLst/>
            <a:ahLst/>
            <a:cxnLst/>
            <a:rect l="l" t="t" r="r" b="b"/>
            <a:pathLst>
              <a:path w="167639" h="180340">
                <a:moveTo>
                  <a:pt x="167639" y="0"/>
                </a:moveTo>
                <a:lnTo>
                  <a:pt x="0" y="0"/>
                </a:lnTo>
                <a:lnTo>
                  <a:pt x="0" y="179832"/>
                </a:lnTo>
                <a:lnTo>
                  <a:pt x="167639" y="179832"/>
                </a:lnTo>
                <a:lnTo>
                  <a:pt x="167639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2429255" y="1351788"/>
            <a:ext cx="166370" cy="173990"/>
          </a:xfrm>
          <a:custGeom>
            <a:avLst/>
            <a:gdLst/>
            <a:ahLst/>
            <a:cxnLst/>
            <a:rect l="l" t="t" r="r" b="b"/>
            <a:pathLst>
              <a:path w="166369" h="173990">
                <a:moveTo>
                  <a:pt x="166116" y="0"/>
                </a:moveTo>
                <a:lnTo>
                  <a:pt x="0" y="0"/>
                </a:lnTo>
                <a:lnTo>
                  <a:pt x="0" y="173736"/>
                </a:lnTo>
                <a:lnTo>
                  <a:pt x="166116" y="173736"/>
                </a:lnTo>
                <a:lnTo>
                  <a:pt x="16611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720339" y="1351788"/>
            <a:ext cx="166370" cy="165100"/>
          </a:xfrm>
          <a:custGeom>
            <a:avLst/>
            <a:gdLst/>
            <a:ahLst/>
            <a:cxnLst/>
            <a:rect l="l" t="t" r="r" b="b"/>
            <a:pathLst>
              <a:path w="166369" h="165100">
                <a:moveTo>
                  <a:pt x="166116" y="0"/>
                </a:moveTo>
                <a:lnTo>
                  <a:pt x="0" y="0"/>
                </a:lnTo>
                <a:lnTo>
                  <a:pt x="0" y="164591"/>
                </a:lnTo>
                <a:lnTo>
                  <a:pt x="166116" y="164591"/>
                </a:lnTo>
                <a:lnTo>
                  <a:pt x="16611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3011423" y="1351788"/>
            <a:ext cx="167640" cy="175260"/>
          </a:xfrm>
          <a:custGeom>
            <a:avLst/>
            <a:gdLst/>
            <a:ahLst/>
            <a:cxnLst/>
            <a:rect l="l" t="t" r="r" b="b"/>
            <a:pathLst>
              <a:path w="167639" h="175259">
                <a:moveTo>
                  <a:pt x="167639" y="0"/>
                </a:moveTo>
                <a:lnTo>
                  <a:pt x="0" y="0"/>
                </a:lnTo>
                <a:lnTo>
                  <a:pt x="0" y="175260"/>
                </a:lnTo>
                <a:lnTo>
                  <a:pt x="167639" y="175260"/>
                </a:lnTo>
                <a:lnTo>
                  <a:pt x="167639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3304032" y="1351788"/>
            <a:ext cx="166370" cy="173990"/>
          </a:xfrm>
          <a:custGeom>
            <a:avLst/>
            <a:gdLst/>
            <a:ahLst/>
            <a:cxnLst/>
            <a:rect l="l" t="t" r="r" b="b"/>
            <a:pathLst>
              <a:path w="166370" h="173990">
                <a:moveTo>
                  <a:pt x="166115" y="0"/>
                </a:moveTo>
                <a:lnTo>
                  <a:pt x="0" y="0"/>
                </a:lnTo>
                <a:lnTo>
                  <a:pt x="0" y="173736"/>
                </a:lnTo>
                <a:lnTo>
                  <a:pt x="166115" y="173736"/>
                </a:lnTo>
                <a:lnTo>
                  <a:pt x="16611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3595115" y="1351788"/>
            <a:ext cx="166370" cy="182880"/>
          </a:xfrm>
          <a:custGeom>
            <a:avLst/>
            <a:gdLst/>
            <a:ahLst/>
            <a:cxnLst/>
            <a:rect l="l" t="t" r="r" b="b"/>
            <a:pathLst>
              <a:path w="166370" h="182880">
                <a:moveTo>
                  <a:pt x="166116" y="0"/>
                </a:moveTo>
                <a:lnTo>
                  <a:pt x="0" y="0"/>
                </a:lnTo>
                <a:lnTo>
                  <a:pt x="0" y="182879"/>
                </a:lnTo>
                <a:lnTo>
                  <a:pt x="166116" y="182879"/>
                </a:lnTo>
                <a:lnTo>
                  <a:pt x="16611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617219" y="1351788"/>
            <a:ext cx="0" cy="2775585"/>
          </a:xfrm>
          <a:custGeom>
            <a:avLst/>
            <a:gdLst/>
            <a:ahLst/>
            <a:cxnLst/>
            <a:rect l="l" t="t" r="r" b="b"/>
            <a:pathLst>
              <a:path w="0" h="2775585">
                <a:moveTo>
                  <a:pt x="0" y="277520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573023" y="4126991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573023" y="3849623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573023" y="357225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573023" y="3294888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573023" y="301752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73023" y="273862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73023" y="246126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573023" y="218389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573023" y="1906523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573023" y="162915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573023" y="1351788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617219" y="4126991"/>
            <a:ext cx="3206750" cy="0"/>
          </a:xfrm>
          <a:custGeom>
            <a:avLst/>
            <a:gdLst/>
            <a:ahLst/>
            <a:cxnLst/>
            <a:rect l="l" t="t" r="r" b="b"/>
            <a:pathLst>
              <a:path w="3206750" h="0">
                <a:moveTo>
                  <a:pt x="0" y="0"/>
                </a:moveTo>
                <a:lnTo>
                  <a:pt x="32064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617219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908303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1199388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1491996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1783079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2074164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2366772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657855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2948939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3241548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3532632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3823715" y="41269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 txBox="1"/>
          <p:nvPr/>
        </p:nvSpPr>
        <p:spPr>
          <a:xfrm>
            <a:off x="651154" y="3288029"/>
            <a:ext cx="5149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54%</a:t>
            </a:r>
            <a:r>
              <a:rPr dirty="0" sz="9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54%</a:t>
            </a:r>
            <a:endParaRPr sz="900">
              <a:latin typeface="Arial"/>
              <a:cs typeface="Arial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1234236" y="3323970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52%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0" name="object 220"/>
          <p:cNvSpPr txBox="1"/>
          <p:nvPr/>
        </p:nvSpPr>
        <p:spPr>
          <a:xfrm>
            <a:off x="1525905" y="3334004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1817623" y="3340734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50%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109342" y="3337305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2401061" y="3357498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49%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2692654" y="3339845"/>
            <a:ext cx="5149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51%</a:t>
            </a:r>
            <a:r>
              <a:rPr dirty="0" sz="9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50%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3275838" y="3360166"/>
            <a:ext cx="5149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086" sz="1350" spc="-135">
                <a:solidFill>
                  <a:srgbClr val="FFFFFF"/>
                </a:solidFill>
                <a:latin typeface="Arial"/>
                <a:cs typeface="Arial"/>
              </a:rPr>
              <a:t>49%</a:t>
            </a:r>
            <a:r>
              <a:rPr dirty="0" baseline="3086" sz="1350" spc="-8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49%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651154" y="2361438"/>
            <a:ext cx="5149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086" sz="1350" spc="-135">
                <a:solidFill>
                  <a:srgbClr val="FFFFFF"/>
                </a:solidFill>
                <a:latin typeface="Arial"/>
                <a:cs typeface="Arial"/>
              </a:rPr>
              <a:t>13%</a:t>
            </a:r>
            <a:r>
              <a:rPr dirty="0" baseline="3086" sz="1350" spc="-8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1234236" y="2433954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1525905" y="2444242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13%</a:t>
            </a:r>
            <a:endParaRPr sz="90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1817623" y="2451354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14%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2109342" y="2428113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2401061" y="2462276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2692654" y="2421382"/>
            <a:ext cx="5149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16%</a:t>
            </a:r>
            <a:r>
              <a:rPr dirty="0" sz="9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3275838" y="2452497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567429" y="2464054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651154" y="1864614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23%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942847" y="1881073"/>
            <a:ext cx="2235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22%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234236" y="1977008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20%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1525905" y="1985898"/>
            <a:ext cx="5149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086" sz="1350" spc="-135">
                <a:solidFill>
                  <a:srgbClr val="7E7E7E"/>
                </a:solidFill>
                <a:latin typeface="Arial"/>
                <a:cs typeface="Arial"/>
              </a:rPr>
              <a:t>20%</a:t>
            </a:r>
            <a:r>
              <a:rPr dirty="0" baseline="3086" sz="1350" spc="-89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20%</a:t>
            </a:r>
            <a:endParaRPr sz="900">
              <a:latin typeface="Arial"/>
              <a:cs typeface="Arial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2109342" y="1953514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19%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2401061" y="1988947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19%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2692654" y="1947164"/>
            <a:ext cx="51498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086" sz="1350" spc="-135">
                <a:solidFill>
                  <a:srgbClr val="7E7E7E"/>
                </a:solidFill>
                <a:latin typeface="Arial"/>
                <a:cs typeface="Arial"/>
              </a:rPr>
              <a:t>19%</a:t>
            </a:r>
            <a:r>
              <a:rPr dirty="0" baseline="3086" sz="1350" spc="-89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18%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3275838" y="2005964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17%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567429" y="2016632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17%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680110" y="1511553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971803" y="1546097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6" name="object 246"/>
          <p:cNvSpPr txBox="1"/>
          <p:nvPr/>
        </p:nvSpPr>
        <p:spPr>
          <a:xfrm>
            <a:off x="1263141" y="1663446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1554861" y="1674367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1846579" y="1681988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2138298" y="1656079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2430017" y="1698752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680110" y="1474470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971803" y="1487804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1%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1263141" y="1524127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3%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1554861" y="1559433"/>
            <a:ext cx="4572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165" algn="l"/>
              </a:tabLst>
            </a:pPr>
            <a:r>
              <a:rPr dirty="0" baseline="6172" sz="1350" spc="-127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baseline="6172" sz="1350" spc="-187">
                <a:solidFill>
                  <a:srgbClr val="7E7E7E"/>
                </a:solidFill>
                <a:latin typeface="Arial"/>
                <a:cs typeface="Arial"/>
              </a:rPr>
              <a:t>%</a:t>
            </a:r>
            <a:r>
              <a:rPr dirty="0" baseline="6172" sz="135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2138298" y="1524761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2430017" y="1543050"/>
            <a:ext cx="748665" cy="281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010"/>
              </a:lnSpc>
              <a:spcBef>
                <a:spcPts val="100"/>
              </a:spcBef>
              <a:tabLst>
                <a:tab pos="304165" algn="l"/>
                <a:tab pos="595630" algn="l"/>
              </a:tabLst>
            </a:pPr>
            <a:r>
              <a:rPr dirty="0" baseline="3086" sz="1350" spc="-127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baseline="3086" sz="1350" spc="-187">
                <a:solidFill>
                  <a:srgbClr val="7E7E7E"/>
                </a:solidFill>
                <a:latin typeface="Arial"/>
                <a:cs typeface="Arial"/>
              </a:rPr>
              <a:t>%</a:t>
            </a:r>
            <a:r>
              <a:rPr dirty="0" baseline="3086" sz="135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 spc="-8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900" spc="-125">
                <a:solidFill>
                  <a:srgbClr val="7E7E7E"/>
                </a:solidFill>
                <a:latin typeface="Arial"/>
                <a:cs typeface="Arial"/>
              </a:rPr>
              <a:t>%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baseline="-9259" sz="1350" spc="-165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baseline="-9259" sz="1350">
              <a:latin typeface="Arial"/>
              <a:cs typeface="Arial"/>
            </a:endParaRPr>
          </a:p>
          <a:p>
            <a:pPr marL="304165">
              <a:lnSpc>
                <a:spcPts val="1010"/>
              </a:lnSpc>
              <a:tabLst>
                <a:tab pos="595630" algn="l"/>
              </a:tabLst>
            </a:pPr>
            <a:r>
              <a:rPr dirty="0" baseline="3086" sz="1350" spc="-127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baseline="3086" sz="1350" spc="-187">
                <a:solidFill>
                  <a:srgbClr val="7E7E7E"/>
                </a:solidFill>
                <a:latin typeface="Arial"/>
                <a:cs typeface="Arial"/>
              </a:rPr>
              <a:t>%</a:t>
            </a:r>
            <a:r>
              <a:rPr dirty="0" baseline="3086" sz="135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3304794" y="1583182"/>
            <a:ext cx="457200" cy="33337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  <a:tabLst>
                <a:tab pos="304165" algn="l"/>
              </a:tabLst>
            </a:pPr>
            <a:r>
              <a:rPr dirty="0" baseline="3086" sz="1350" spc="-127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baseline="3086" sz="1350" spc="-187">
                <a:solidFill>
                  <a:srgbClr val="7E7E7E"/>
                </a:solidFill>
                <a:latin typeface="Arial"/>
                <a:cs typeface="Arial"/>
              </a:rPr>
              <a:t>%</a:t>
            </a:r>
            <a:r>
              <a:rPr dirty="0" baseline="3086" sz="135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9%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4165" algn="l"/>
              </a:tabLst>
            </a:pPr>
            <a:r>
              <a:rPr dirty="0" baseline="3086" sz="1350" spc="-127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baseline="3086" sz="1350" spc="-187">
                <a:solidFill>
                  <a:srgbClr val="7E7E7E"/>
                </a:solidFill>
                <a:latin typeface="Arial"/>
                <a:cs typeface="Arial"/>
              </a:rPr>
              <a:t>%</a:t>
            </a:r>
            <a:r>
              <a:rPr dirty="0" baseline="3086" sz="135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900">
              <a:latin typeface="Arial"/>
              <a:cs typeface="Arial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232968" y="3737254"/>
            <a:ext cx="26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232968" y="3459607"/>
            <a:ext cx="26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232968" y="3181553"/>
            <a:ext cx="2673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100" spc="-12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232968" y="2904490"/>
            <a:ext cx="26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232968" y="2626868"/>
            <a:ext cx="26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232968" y="2349500"/>
            <a:ext cx="26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232968" y="2071877"/>
            <a:ext cx="26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232968" y="1794510"/>
            <a:ext cx="2673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232968" y="1516761"/>
            <a:ext cx="2673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162255" y="1238833"/>
            <a:ext cx="33782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303682" y="4001544"/>
            <a:ext cx="3529965" cy="38862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100" spc="-13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100">
              <a:latin typeface="Arial"/>
              <a:cs typeface="Arial"/>
            </a:endParaRPr>
          </a:p>
          <a:p>
            <a:pPr marL="317500">
              <a:lnSpc>
                <a:spcPct val="100000"/>
              </a:lnSpc>
              <a:spcBef>
                <a:spcPts val="110"/>
              </a:spcBef>
            </a:pPr>
            <a:r>
              <a:rPr dirty="0" sz="1100" spc="-45">
                <a:solidFill>
                  <a:srgbClr val="7E7E7E"/>
                </a:solidFill>
                <a:latin typeface="Arial"/>
                <a:cs typeface="Arial"/>
              </a:rPr>
              <a:t>20092010201120122013201420152016201720182019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9" name="object 269"/>
          <p:cNvSpPr/>
          <p:nvPr/>
        </p:nvSpPr>
        <p:spPr>
          <a:xfrm>
            <a:off x="3951732" y="194005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3951732" y="218541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3951732" y="2429255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3951732" y="267462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3951732" y="291998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3951732" y="316534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3951732" y="341071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3951732" y="3654552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4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 txBox="1"/>
          <p:nvPr/>
        </p:nvSpPr>
        <p:spPr>
          <a:xfrm>
            <a:off x="4049648" y="1789240"/>
            <a:ext cx="619760" cy="1986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41910">
              <a:lnSpc>
                <a:spcPct val="146200"/>
              </a:lnSpc>
              <a:spcBef>
                <a:spcPts val="95"/>
              </a:spcBef>
            </a:pPr>
            <a:r>
              <a:rPr dirty="0" sz="1100" spc="-40">
                <a:solidFill>
                  <a:srgbClr val="7E7E7E"/>
                </a:solidFill>
                <a:latin typeface="Arial"/>
                <a:cs typeface="Arial"/>
              </a:rPr>
              <a:t>Другие  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100" spc="-50">
                <a:solidFill>
                  <a:srgbClr val="7E7E7E"/>
                </a:solidFill>
                <a:latin typeface="Arial"/>
                <a:cs typeface="Arial"/>
              </a:rPr>
              <a:t>айтб</a:t>
            </a:r>
            <a:r>
              <a:rPr dirty="0" sz="1100" spc="-4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100" spc="-20">
                <a:solidFill>
                  <a:srgbClr val="7E7E7E"/>
                </a:solidFill>
                <a:latin typeface="Arial"/>
                <a:cs typeface="Arial"/>
              </a:rPr>
              <a:t>кс  </a:t>
            </a:r>
            <a:r>
              <a:rPr dirty="0" sz="1100" spc="-70">
                <a:solidFill>
                  <a:srgbClr val="7E7E7E"/>
                </a:solidFill>
                <a:latin typeface="Arial"/>
                <a:cs typeface="Arial"/>
              </a:rPr>
              <a:t>Скролл  </a:t>
            </a:r>
            <a:r>
              <a:rPr dirty="0" sz="1100" spc="-75">
                <a:solidFill>
                  <a:srgbClr val="7E7E7E"/>
                </a:solidFill>
                <a:latin typeface="Arial"/>
                <a:cs typeface="Arial"/>
              </a:rPr>
              <a:t>Тролл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Бэклайт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100" spc="-114">
                <a:solidFill>
                  <a:srgbClr val="7E7E7E"/>
                </a:solidFill>
                <a:latin typeface="Arial"/>
                <a:cs typeface="Arial"/>
              </a:rPr>
              <a:t>Си</a:t>
            </a:r>
            <a:r>
              <a:rPr dirty="0" sz="1100" spc="-80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dirty="0" sz="1100" spc="-1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100" spc="-35">
                <a:solidFill>
                  <a:srgbClr val="7E7E7E"/>
                </a:solidFill>
                <a:latin typeface="Arial"/>
                <a:cs typeface="Arial"/>
              </a:rPr>
              <a:t>-</a:t>
            </a:r>
            <a:r>
              <a:rPr dirty="0" sz="1100" spc="-70">
                <a:solidFill>
                  <a:srgbClr val="7E7E7E"/>
                </a:solidFill>
                <a:latin typeface="Arial"/>
                <a:cs typeface="Arial"/>
              </a:rPr>
              <a:t>лайт</a:t>
            </a:r>
            <a:endParaRPr sz="1100">
              <a:latin typeface="Arial"/>
              <a:cs typeface="Arial"/>
            </a:endParaRPr>
          </a:p>
          <a:p>
            <a:pPr marL="12700" marR="141605">
              <a:lnSpc>
                <a:spcPct val="146200"/>
              </a:lnSpc>
              <a:spcBef>
                <a:spcPts val="5"/>
              </a:spcBef>
            </a:pPr>
            <a:r>
              <a:rPr dirty="0" sz="1100" spc="-80">
                <a:solidFill>
                  <a:srgbClr val="7E7E7E"/>
                </a:solidFill>
                <a:latin typeface="Arial"/>
                <a:cs typeface="Arial"/>
              </a:rPr>
              <a:t>П</a:t>
            </a:r>
            <a:r>
              <a:rPr dirty="0" sz="1100" spc="-70">
                <a:solidFill>
                  <a:srgbClr val="7E7E7E"/>
                </a:solidFill>
                <a:latin typeface="Arial"/>
                <a:cs typeface="Arial"/>
              </a:rPr>
              <a:t>р</a:t>
            </a:r>
            <a:r>
              <a:rPr dirty="0" sz="1100" spc="-30">
                <a:solidFill>
                  <a:srgbClr val="7E7E7E"/>
                </a:solidFill>
                <a:latin typeface="Arial"/>
                <a:cs typeface="Arial"/>
              </a:rPr>
              <a:t>из</a:t>
            </a:r>
            <a:r>
              <a:rPr dirty="0" sz="1100" spc="-40">
                <a:solidFill>
                  <a:srgbClr val="7E7E7E"/>
                </a:solidFill>
                <a:latin typeface="Arial"/>
                <a:cs typeface="Arial"/>
              </a:rPr>
              <a:t>ма  </a:t>
            </a:r>
            <a:r>
              <a:rPr dirty="0" sz="1100" spc="-50">
                <a:solidFill>
                  <a:srgbClr val="7E7E7E"/>
                </a:solidFill>
                <a:latin typeface="Arial"/>
                <a:cs typeface="Arial"/>
              </a:rPr>
              <a:t>Щит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8" name="object 278"/>
          <p:cNvSpPr/>
          <p:nvPr/>
        </p:nvSpPr>
        <p:spPr>
          <a:xfrm>
            <a:off x="8054340" y="3712464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7790688" y="371246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7527035" y="371246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7261859" y="371246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6998207" y="371246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6733031" y="371246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6469379" y="371246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6204203" y="371246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5940552" y="371246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5676900" y="3712464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5411723" y="371246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5204459" y="3712464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8054340" y="3450335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7790688" y="345033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7527035" y="345033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7261859" y="3450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6998207" y="345033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6733031" y="3450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6469379" y="345033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6204203" y="3450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5940552" y="345033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5676900" y="345033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5411723" y="345033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5204459" y="345033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8054340" y="3186683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7790688" y="31866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7527035" y="31866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7261859" y="318668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6998207" y="31866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6733031" y="318668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6469379" y="31866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6204203" y="318668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5940552" y="31866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5676900" y="3186683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5411723" y="3186683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5204459" y="318668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8054340" y="2924555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7790688" y="292455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7527035" y="292455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7261859" y="292455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6998207" y="292455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6733031" y="292455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6469379" y="292455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6204203" y="292455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5940552" y="292455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5676900" y="2924555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5411723" y="2924555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5204459" y="292455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8054340" y="266242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7790688" y="266242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7527035" y="266242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7261859" y="2662427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6998207" y="266242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6733031" y="2662427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6469379" y="266242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6204203" y="2662427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5940552" y="266242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5676900" y="2662427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5411723" y="2662427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5204459" y="266242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8054340" y="2400300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7790688" y="240030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7527035" y="240030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7261859" y="240030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6998207" y="240030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6733031" y="240030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6469379" y="240030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6204203" y="240030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5940552" y="240030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5676900" y="240030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5411723" y="240030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5204459" y="240030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8054340" y="2138172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7790688" y="213817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7527035" y="213817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7261859" y="213817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6998207" y="213817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6733031" y="213817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6469379" y="213817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6204203" y="213817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5940552" y="213817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5676900" y="2138172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5411723" y="2138172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5204459" y="2138172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8054340" y="1874520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7790688" y="187452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7527035" y="187452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7261859" y="187452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6998207" y="187452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6733031" y="187452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6469379" y="187452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6204203" y="187452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5940552" y="187452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5676900" y="1874520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5411723" y="1874520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5204459" y="1874520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8054340" y="161239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 h="0">
                <a:moveTo>
                  <a:pt x="0" y="0"/>
                </a:moveTo>
                <a:lnTo>
                  <a:pt x="579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7527035" y="161239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 h="0">
                <a:moveTo>
                  <a:pt x="0" y="0"/>
                </a:moveTo>
                <a:lnTo>
                  <a:pt x="37642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7261859" y="161239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6998207" y="1612391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6733031" y="161239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6469379" y="1612391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6204203" y="161239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5676900" y="1612391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4" h="0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5411723" y="1612391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 h="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5204459" y="161239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 h="0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5204459" y="1350263"/>
            <a:ext cx="2908300" cy="0"/>
          </a:xfrm>
          <a:custGeom>
            <a:avLst/>
            <a:gdLst/>
            <a:ahLst/>
            <a:cxnLst/>
            <a:rect l="l" t="t" r="r" b="b"/>
            <a:pathLst>
              <a:path w="2908300" h="0">
                <a:moveTo>
                  <a:pt x="0" y="0"/>
                </a:moveTo>
                <a:lnTo>
                  <a:pt x="29077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5260847" y="2246376"/>
            <a:ext cx="151130" cy="1728470"/>
          </a:xfrm>
          <a:custGeom>
            <a:avLst/>
            <a:gdLst/>
            <a:ahLst/>
            <a:cxnLst/>
            <a:rect l="l" t="t" r="r" b="b"/>
            <a:pathLst>
              <a:path w="151129" h="1728470">
                <a:moveTo>
                  <a:pt x="150875" y="0"/>
                </a:moveTo>
                <a:lnTo>
                  <a:pt x="0" y="0"/>
                </a:lnTo>
                <a:lnTo>
                  <a:pt x="0" y="1728215"/>
                </a:lnTo>
                <a:lnTo>
                  <a:pt x="150875" y="1728215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5526023" y="2267711"/>
            <a:ext cx="151130" cy="1706880"/>
          </a:xfrm>
          <a:custGeom>
            <a:avLst/>
            <a:gdLst/>
            <a:ahLst/>
            <a:cxnLst/>
            <a:rect l="l" t="t" r="r" b="b"/>
            <a:pathLst>
              <a:path w="151129" h="1706879">
                <a:moveTo>
                  <a:pt x="150875" y="0"/>
                </a:moveTo>
                <a:lnTo>
                  <a:pt x="0" y="0"/>
                </a:lnTo>
                <a:lnTo>
                  <a:pt x="0" y="1706879"/>
                </a:lnTo>
                <a:lnTo>
                  <a:pt x="150875" y="1706879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5789676" y="2331720"/>
            <a:ext cx="151130" cy="1643380"/>
          </a:xfrm>
          <a:custGeom>
            <a:avLst/>
            <a:gdLst/>
            <a:ahLst/>
            <a:cxnLst/>
            <a:rect l="l" t="t" r="r" b="b"/>
            <a:pathLst>
              <a:path w="151129" h="1643379">
                <a:moveTo>
                  <a:pt x="150875" y="0"/>
                </a:moveTo>
                <a:lnTo>
                  <a:pt x="0" y="0"/>
                </a:lnTo>
                <a:lnTo>
                  <a:pt x="0" y="1642872"/>
                </a:lnTo>
                <a:lnTo>
                  <a:pt x="150875" y="1642872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6053328" y="2438400"/>
            <a:ext cx="151130" cy="1536700"/>
          </a:xfrm>
          <a:custGeom>
            <a:avLst/>
            <a:gdLst/>
            <a:ahLst/>
            <a:cxnLst/>
            <a:rect l="l" t="t" r="r" b="b"/>
            <a:pathLst>
              <a:path w="151129" h="1536700">
                <a:moveTo>
                  <a:pt x="150875" y="0"/>
                </a:moveTo>
                <a:lnTo>
                  <a:pt x="0" y="0"/>
                </a:lnTo>
                <a:lnTo>
                  <a:pt x="0" y="1536192"/>
                </a:lnTo>
                <a:lnTo>
                  <a:pt x="150875" y="1536192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6318503" y="2386583"/>
            <a:ext cx="151130" cy="1588135"/>
          </a:xfrm>
          <a:custGeom>
            <a:avLst/>
            <a:gdLst/>
            <a:ahLst/>
            <a:cxnLst/>
            <a:rect l="l" t="t" r="r" b="b"/>
            <a:pathLst>
              <a:path w="151129" h="1588135">
                <a:moveTo>
                  <a:pt x="150875" y="0"/>
                </a:moveTo>
                <a:lnTo>
                  <a:pt x="0" y="0"/>
                </a:lnTo>
                <a:lnTo>
                  <a:pt x="0" y="1588008"/>
                </a:lnTo>
                <a:lnTo>
                  <a:pt x="150875" y="1588008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6582156" y="2395727"/>
            <a:ext cx="151130" cy="1579245"/>
          </a:xfrm>
          <a:custGeom>
            <a:avLst/>
            <a:gdLst/>
            <a:ahLst/>
            <a:cxnLst/>
            <a:rect l="l" t="t" r="r" b="b"/>
            <a:pathLst>
              <a:path w="151129" h="1579245">
                <a:moveTo>
                  <a:pt x="150875" y="0"/>
                </a:moveTo>
                <a:lnTo>
                  <a:pt x="0" y="0"/>
                </a:lnTo>
                <a:lnTo>
                  <a:pt x="0" y="1578864"/>
                </a:lnTo>
                <a:lnTo>
                  <a:pt x="150875" y="1578864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6847331" y="2470404"/>
            <a:ext cx="151130" cy="1504315"/>
          </a:xfrm>
          <a:custGeom>
            <a:avLst/>
            <a:gdLst/>
            <a:ahLst/>
            <a:cxnLst/>
            <a:rect l="l" t="t" r="r" b="b"/>
            <a:pathLst>
              <a:path w="151129" h="1504314">
                <a:moveTo>
                  <a:pt x="150875" y="0"/>
                </a:moveTo>
                <a:lnTo>
                  <a:pt x="0" y="0"/>
                </a:lnTo>
                <a:lnTo>
                  <a:pt x="0" y="1504187"/>
                </a:lnTo>
                <a:lnTo>
                  <a:pt x="150875" y="1504187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7110983" y="2410967"/>
            <a:ext cx="151130" cy="1564005"/>
          </a:xfrm>
          <a:custGeom>
            <a:avLst/>
            <a:gdLst/>
            <a:ahLst/>
            <a:cxnLst/>
            <a:rect l="l" t="t" r="r" b="b"/>
            <a:pathLst>
              <a:path w="151129" h="1564004">
                <a:moveTo>
                  <a:pt x="150875" y="0"/>
                </a:moveTo>
                <a:lnTo>
                  <a:pt x="0" y="0"/>
                </a:lnTo>
                <a:lnTo>
                  <a:pt x="0" y="1563623"/>
                </a:lnTo>
                <a:lnTo>
                  <a:pt x="150875" y="1563623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7376159" y="2414016"/>
            <a:ext cx="151130" cy="1560830"/>
          </a:xfrm>
          <a:custGeom>
            <a:avLst/>
            <a:gdLst/>
            <a:ahLst/>
            <a:cxnLst/>
            <a:rect l="l" t="t" r="r" b="b"/>
            <a:pathLst>
              <a:path w="151129" h="1560829">
                <a:moveTo>
                  <a:pt x="150875" y="0"/>
                </a:moveTo>
                <a:lnTo>
                  <a:pt x="0" y="0"/>
                </a:lnTo>
                <a:lnTo>
                  <a:pt x="0" y="1560575"/>
                </a:lnTo>
                <a:lnTo>
                  <a:pt x="150875" y="1560575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7639811" y="2410967"/>
            <a:ext cx="151130" cy="1564005"/>
          </a:xfrm>
          <a:custGeom>
            <a:avLst/>
            <a:gdLst/>
            <a:ahLst/>
            <a:cxnLst/>
            <a:rect l="l" t="t" r="r" b="b"/>
            <a:pathLst>
              <a:path w="151129" h="1564004">
                <a:moveTo>
                  <a:pt x="150876" y="0"/>
                </a:moveTo>
                <a:lnTo>
                  <a:pt x="0" y="0"/>
                </a:lnTo>
                <a:lnTo>
                  <a:pt x="0" y="1563623"/>
                </a:lnTo>
                <a:lnTo>
                  <a:pt x="150876" y="1563623"/>
                </a:lnTo>
                <a:lnTo>
                  <a:pt x="15087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7903464" y="2465832"/>
            <a:ext cx="151130" cy="1508760"/>
          </a:xfrm>
          <a:custGeom>
            <a:avLst/>
            <a:gdLst/>
            <a:ahLst/>
            <a:cxnLst/>
            <a:rect l="l" t="t" r="r" b="b"/>
            <a:pathLst>
              <a:path w="151129" h="1508760">
                <a:moveTo>
                  <a:pt x="150875" y="0"/>
                </a:moveTo>
                <a:lnTo>
                  <a:pt x="0" y="0"/>
                </a:lnTo>
                <a:lnTo>
                  <a:pt x="0" y="1508760"/>
                </a:lnTo>
                <a:lnTo>
                  <a:pt x="150875" y="1508760"/>
                </a:lnTo>
                <a:lnTo>
                  <a:pt x="1508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5260847" y="1831848"/>
            <a:ext cx="151130" cy="414655"/>
          </a:xfrm>
          <a:custGeom>
            <a:avLst/>
            <a:gdLst/>
            <a:ahLst/>
            <a:cxnLst/>
            <a:rect l="l" t="t" r="r" b="b"/>
            <a:pathLst>
              <a:path w="151129" h="414655">
                <a:moveTo>
                  <a:pt x="150875" y="0"/>
                </a:moveTo>
                <a:lnTo>
                  <a:pt x="0" y="0"/>
                </a:lnTo>
                <a:lnTo>
                  <a:pt x="0" y="414527"/>
                </a:lnTo>
                <a:lnTo>
                  <a:pt x="150875" y="414527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5526023" y="1844039"/>
            <a:ext cx="151130" cy="424180"/>
          </a:xfrm>
          <a:custGeom>
            <a:avLst/>
            <a:gdLst/>
            <a:ahLst/>
            <a:cxnLst/>
            <a:rect l="l" t="t" r="r" b="b"/>
            <a:pathLst>
              <a:path w="151129" h="424180">
                <a:moveTo>
                  <a:pt x="150875" y="0"/>
                </a:moveTo>
                <a:lnTo>
                  <a:pt x="0" y="0"/>
                </a:lnTo>
                <a:lnTo>
                  <a:pt x="0" y="423672"/>
                </a:lnTo>
                <a:lnTo>
                  <a:pt x="150875" y="423672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5789676" y="1882139"/>
            <a:ext cx="151130" cy="449580"/>
          </a:xfrm>
          <a:custGeom>
            <a:avLst/>
            <a:gdLst/>
            <a:ahLst/>
            <a:cxnLst/>
            <a:rect l="l" t="t" r="r" b="b"/>
            <a:pathLst>
              <a:path w="151129" h="449580">
                <a:moveTo>
                  <a:pt x="150875" y="0"/>
                </a:moveTo>
                <a:lnTo>
                  <a:pt x="0" y="0"/>
                </a:lnTo>
                <a:lnTo>
                  <a:pt x="0" y="449580"/>
                </a:lnTo>
                <a:lnTo>
                  <a:pt x="150875" y="449580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6053328" y="1991867"/>
            <a:ext cx="151130" cy="447040"/>
          </a:xfrm>
          <a:custGeom>
            <a:avLst/>
            <a:gdLst/>
            <a:ahLst/>
            <a:cxnLst/>
            <a:rect l="l" t="t" r="r" b="b"/>
            <a:pathLst>
              <a:path w="151129" h="447039">
                <a:moveTo>
                  <a:pt x="150875" y="0"/>
                </a:moveTo>
                <a:lnTo>
                  <a:pt x="0" y="0"/>
                </a:lnTo>
                <a:lnTo>
                  <a:pt x="0" y="446531"/>
                </a:lnTo>
                <a:lnTo>
                  <a:pt x="150875" y="446531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6318503" y="1908048"/>
            <a:ext cx="151130" cy="478790"/>
          </a:xfrm>
          <a:custGeom>
            <a:avLst/>
            <a:gdLst/>
            <a:ahLst/>
            <a:cxnLst/>
            <a:rect l="l" t="t" r="r" b="b"/>
            <a:pathLst>
              <a:path w="151129" h="478789">
                <a:moveTo>
                  <a:pt x="150875" y="0"/>
                </a:moveTo>
                <a:lnTo>
                  <a:pt x="0" y="0"/>
                </a:lnTo>
                <a:lnTo>
                  <a:pt x="0" y="478535"/>
                </a:lnTo>
                <a:lnTo>
                  <a:pt x="150875" y="478535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6582156" y="1929383"/>
            <a:ext cx="151130" cy="466725"/>
          </a:xfrm>
          <a:custGeom>
            <a:avLst/>
            <a:gdLst/>
            <a:ahLst/>
            <a:cxnLst/>
            <a:rect l="l" t="t" r="r" b="b"/>
            <a:pathLst>
              <a:path w="151129" h="466725">
                <a:moveTo>
                  <a:pt x="150875" y="0"/>
                </a:moveTo>
                <a:lnTo>
                  <a:pt x="0" y="0"/>
                </a:lnTo>
                <a:lnTo>
                  <a:pt x="0" y="466344"/>
                </a:lnTo>
                <a:lnTo>
                  <a:pt x="150875" y="466344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6847331" y="1984248"/>
            <a:ext cx="151130" cy="486409"/>
          </a:xfrm>
          <a:custGeom>
            <a:avLst/>
            <a:gdLst/>
            <a:ahLst/>
            <a:cxnLst/>
            <a:rect l="l" t="t" r="r" b="b"/>
            <a:pathLst>
              <a:path w="151129" h="486410">
                <a:moveTo>
                  <a:pt x="150875" y="0"/>
                </a:moveTo>
                <a:lnTo>
                  <a:pt x="0" y="0"/>
                </a:lnTo>
                <a:lnTo>
                  <a:pt x="0" y="486156"/>
                </a:lnTo>
                <a:lnTo>
                  <a:pt x="150875" y="486156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7110983" y="1917192"/>
            <a:ext cx="151130" cy="494030"/>
          </a:xfrm>
          <a:custGeom>
            <a:avLst/>
            <a:gdLst/>
            <a:ahLst/>
            <a:cxnLst/>
            <a:rect l="l" t="t" r="r" b="b"/>
            <a:pathLst>
              <a:path w="151129" h="494030">
                <a:moveTo>
                  <a:pt x="150875" y="0"/>
                </a:moveTo>
                <a:lnTo>
                  <a:pt x="0" y="0"/>
                </a:lnTo>
                <a:lnTo>
                  <a:pt x="0" y="493775"/>
                </a:lnTo>
                <a:lnTo>
                  <a:pt x="150875" y="493775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7376159" y="1909572"/>
            <a:ext cx="151130" cy="504825"/>
          </a:xfrm>
          <a:custGeom>
            <a:avLst/>
            <a:gdLst/>
            <a:ahLst/>
            <a:cxnLst/>
            <a:rect l="l" t="t" r="r" b="b"/>
            <a:pathLst>
              <a:path w="151129" h="504825">
                <a:moveTo>
                  <a:pt x="150875" y="0"/>
                </a:moveTo>
                <a:lnTo>
                  <a:pt x="0" y="0"/>
                </a:lnTo>
                <a:lnTo>
                  <a:pt x="0" y="504444"/>
                </a:lnTo>
                <a:lnTo>
                  <a:pt x="150875" y="504444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7639811" y="1901951"/>
            <a:ext cx="151130" cy="509270"/>
          </a:xfrm>
          <a:custGeom>
            <a:avLst/>
            <a:gdLst/>
            <a:ahLst/>
            <a:cxnLst/>
            <a:rect l="l" t="t" r="r" b="b"/>
            <a:pathLst>
              <a:path w="151129" h="509269">
                <a:moveTo>
                  <a:pt x="150876" y="0"/>
                </a:moveTo>
                <a:lnTo>
                  <a:pt x="0" y="0"/>
                </a:lnTo>
                <a:lnTo>
                  <a:pt x="0" y="509016"/>
                </a:lnTo>
                <a:lnTo>
                  <a:pt x="150876" y="509016"/>
                </a:lnTo>
                <a:lnTo>
                  <a:pt x="150876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7903464" y="1994916"/>
            <a:ext cx="151130" cy="471170"/>
          </a:xfrm>
          <a:custGeom>
            <a:avLst/>
            <a:gdLst/>
            <a:ahLst/>
            <a:cxnLst/>
            <a:rect l="l" t="t" r="r" b="b"/>
            <a:pathLst>
              <a:path w="151129" h="471169">
                <a:moveTo>
                  <a:pt x="150875" y="0"/>
                </a:moveTo>
                <a:lnTo>
                  <a:pt x="0" y="0"/>
                </a:lnTo>
                <a:lnTo>
                  <a:pt x="0" y="470915"/>
                </a:lnTo>
                <a:lnTo>
                  <a:pt x="150875" y="470915"/>
                </a:lnTo>
                <a:lnTo>
                  <a:pt x="150875" y="0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5260847" y="1539239"/>
            <a:ext cx="151130" cy="292735"/>
          </a:xfrm>
          <a:custGeom>
            <a:avLst/>
            <a:gdLst/>
            <a:ahLst/>
            <a:cxnLst/>
            <a:rect l="l" t="t" r="r" b="b"/>
            <a:pathLst>
              <a:path w="151129" h="292735">
                <a:moveTo>
                  <a:pt x="150875" y="0"/>
                </a:moveTo>
                <a:lnTo>
                  <a:pt x="0" y="0"/>
                </a:lnTo>
                <a:lnTo>
                  <a:pt x="0" y="292608"/>
                </a:lnTo>
                <a:lnTo>
                  <a:pt x="150875" y="292608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5526023" y="1552955"/>
            <a:ext cx="151130" cy="291465"/>
          </a:xfrm>
          <a:custGeom>
            <a:avLst/>
            <a:gdLst/>
            <a:ahLst/>
            <a:cxnLst/>
            <a:rect l="l" t="t" r="r" b="b"/>
            <a:pathLst>
              <a:path w="151129" h="291464">
                <a:moveTo>
                  <a:pt x="150875" y="0"/>
                </a:moveTo>
                <a:lnTo>
                  <a:pt x="0" y="0"/>
                </a:lnTo>
                <a:lnTo>
                  <a:pt x="0" y="291084"/>
                </a:lnTo>
                <a:lnTo>
                  <a:pt x="150875" y="291084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5789676" y="1615439"/>
            <a:ext cx="151130" cy="266700"/>
          </a:xfrm>
          <a:custGeom>
            <a:avLst/>
            <a:gdLst/>
            <a:ahLst/>
            <a:cxnLst/>
            <a:rect l="l" t="t" r="r" b="b"/>
            <a:pathLst>
              <a:path w="151129" h="266700">
                <a:moveTo>
                  <a:pt x="150875" y="0"/>
                </a:moveTo>
                <a:lnTo>
                  <a:pt x="0" y="0"/>
                </a:lnTo>
                <a:lnTo>
                  <a:pt x="0" y="266700"/>
                </a:lnTo>
                <a:lnTo>
                  <a:pt x="150875" y="266700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6053328" y="1726692"/>
            <a:ext cx="151130" cy="265430"/>
          </a:xfrm>
          <a:custGeom>
            <a:avLst/>
            <a:gdLst/>
            <a:ahLst/>
            <a:cxnLst/>
            <a:rect l="l" t="t" r="r" b="b"/>
            <a:pathLst>
              <a:path w="151129" h="265430">
                <a:moveTo>
                  <a:pt x="150875" y="0"/>
                </a:moveTo>
                <a:lnTo>
                  <a:pt x="0" y="0"/>
                </a:lnTo>
                <a:lnTo>
                  <a:pt x="0" y="265176"/>
                </a:lnTo>
                <a:lnTo>
                  <a:pt x="150875" y="265176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6318503" y="1673351"/>
            <a:ext cx="151130" cy="234950"/>
          </a:xfrm>
          <a:custGeom>
            <a:avLst/>
            <a:gdLst/>
            <a:ahLst/>
            <a:cxnLst/>
            <a:rect l="l" t="t" r="r" b="b"/>
            <a:pathLst>
              <a:path w="151129" h="234950">
                <a:moveTo>
                  <a:pt x="150875" y="0"/>
                </a:moveTo>
                <a:lnTo>
                  <a:pt x="0" y="0"/>
                </a:lnTo>
                <a:lnTo>
                  <a:pt x="0" y="234696"/>
                </a:lnTo>
                <a:lnTo>
                  <a:pt x="150875" y="234696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6582156" y="1720595"/>
            <a:ext cx="151130" cy="208915"/>
          </a:xfrm>
          <a:custGeom>
            <a:avLst/>
            <a:gdLst/>
            <a:ahLst/>
            <a:cxnLst/>
            <a:rect l="l" t="t" r="r" b="b"/>
            <a:pathLst>
              <a:path w="151129" h="208914">
                <a:moveTo>
                  <a:pt x="150875" y="0"/>
                </a:moveTo>
                <a:lnTo>
                  <a:pt x="0" y="0"/>
                </a:lnTo>
                <a:lnTo>
                  <a:pt x="0" y="208787"/>
                </a:lnTo>
                <a:lnTo>
                  <a:pt x="150875" y="208787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/>
          <p:nvPr/>
        </p:nvSpPr>
        <p:spPr>
          <a:xfrm>
            <a:off x="6847331" y="1741932"/>
            <a:ext cx="151130" cy="242570"/>
          </a:xfrm>
          <a:custGeom>
            <a:avLst/>
            <a:gdLst/>
            <a:ahLst/>
            <a:cxnLst/>
            <a:rect l="l" t="t" r="r" b="b"/>
            <a:pathLst>
              <a:path w="151129" h="242569">
                <a:moveTo>
                  <a:pt x="150875" y="0"/>
                </a:moveTo>
                <a:lnTo>
                  <a:pt x="0" y="0"/>
                </a:lnTo>
                <a:lnTo>
                  <a:pt x="0" y="242315"/>
                </a:lnTo>
                <a:lnTo>
                  <a:pt x="150875" y="242315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4" name="object 414"/>
          <p:cNvSpPr/>
          <p:nvPr/>
        </p:nvSpPr>
        <p:spPr>
          <a:xfrm>
            <a:off x="7110983" y="1674876"/>
            <a:ext cx="151130" cy="242570"/>
          </a:xfrm>
          <a:custGeom>
            <a:avLst/>
            <a:gdLst/>
            <a:ahLst/>
            <a:cxnLst/>
            <a:rect l="l" t="t" r="r" b="b"/>
            <a:pathLst>
              <a:path w="151129" h="242569">
                <a:moveTo>
                  <a:pt x="150875" y="0"/>
                </a:moveTo>
                <a:lnTo>
                  <a:pt x="0" y="0"/>
                </a:lnTo>
                <a:lnTo>
                  <a:pt x="0" y="242316"/>
                </a:lnTo>
                <a:lnTo>
                  <a:pt x="150875" y="242316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5" name="object 415"/>
          <p:cNvSpPr/>
          <p:nvPr/>
        </p:nvSpPr>
        <p:spPr>
          <a:xfrm>
            <a:off x="7376159" y="1693164"/>
            <a:ext cx="151130" cy="216535"/>
          </a:xfrm>
          <a:custGeom>
            <a:avLst/>
            <a:gdLst/>
            <a:ahLst/>
            <a:cxnLst/>
            <a:rect l="l" t="t" r="r" b="b"/>
            <a:pathLst>
              <a:path w="151129" h="216535">
                <a:moveTo>
                  <a:pt x="150875" y="0"/>
                </a:moveTo>
                <a:lnTo>
                  <a:pt x="0" y="0"/>
                </a:lnTo>
                <a:lnTo>
                  <a:pt x="0" y="216408"/>
                </a:lnTo>
                <a:lnTo>
                  <a:pt x="150875" y="216408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7639811" y="1694688"/>
            <a:ext cx="151130" cy="207645"/>
          </a:xfrm>
          <a:custGeom>
            <a:avLst/>
            <a:gdLst/>
            <a:ahLst/>
            <a:cxnLst/>
            <a:rect l="l" t="t" r="r" b="b"/>
            <a:pathLst>
              <a:path w="151129" h="207644">
                <a:moveTo>
                  <a:pt x="150876" y="0"/>
                </a:moveTo>
                <a:lnTo>
                  <a:pt x="0" y="0"/>
                </a:lnTo>
                <a:lnTo>
                  <a:pt x="0" y="207263"/>
                </a:lnTo>
                <a:lnTo>
                  <a:pt x="150876" y="207263"/>
                </a:lnTo>
                <a:lnTo>
                  <a:pt x="150876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7903464" y="1789176"/>
            <a:ext cx="151130" cy="205740"/>
          </a:xfrm>
          <a:custGeom>
            <a:avLst/>
            <a:gdLst/>
            <a:ahLst/>
            <a:cxnLst/>
            <a:rect l="l" t="t" r="r" b="b"/>
            <a:pathLst>
              <a:path w="151129" h="205739">
                <a:moveTo>
                  <a:pt x="150875" y="0"/>
                </a:moveTo>
                <a:lnTo>
                  <a:pt x="0" y="0"/>
                </a:lnTo>
                <a:lnTo>
                  <a:pt x="0" y="205740"/>
                </a:lnTo>
                <a:lnTo>
                  <a:pt x="150875" y="205740"/>
                </a:lnTo>
                <a:lnTo>
                  <a:pt x="15087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5260847" y="1447800"/>
            <a:ext cx="151130" cy="91440"/>
          </a:xfrm>
          <a:custGeom>
            <a:avLst/>
            <a:gdLst/>
            <a:ahLst/>
            <a:cxnLst/>
            <a:rect l="l" t="t" r="r" b="b"/>
            <a:pathLst>
              <a:path w="151129" h="91440">
                <a:moveTo>
                  <a:pt x="150875" y="0"/>
                </a:moveTo>
                <a:lnTo>
                  <a:pt x="0" y="0"/>
                </a:lnTo>
                <a:lnTo>
                  <a:pt x="0" y="91439"/>
                </a:lnTo>
                <a:lnTo>
                  <a:pt x="150875" y="91439"/>
                </a:lnTo>
                <a:lnTo>
                  <a:pt x="1508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/>
          <p:nvPr/>
        </p:nvSpPr>
        <p:spPr>
          <a:xfrm>
            <a:off x="5526023" y="1420367"/>
            <a:ext cx="151130" cy="132715"/>
          </a:xfrm>
          <a:custGeom>
            <a:avLst/>
            <a:gdLst/>
            <a:ahLst/>
            <a:cxnLst/>
            <a:rect l="l" t="t" r="r" b="b"/>
            <a:pathLst>
              <a:path w="151129" h="132715">
                <a:moveTo>
                  <a:pt x="150875" y="0"/>
                </a:moveTo>
                <a:lnTo>
                  <a:pt x="0" y="0"/>
                </a:lnTo>
                <a:lnTo>
                  <a:pt x="0" y="132587"/>
                </a:lnTo>
                <a:lnTo>
                  <a:pt x="150875" y="132587"/>
                </a:lnTo>
                <a:lnTo>
                  <a:pt x="1508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0" name="object 420"/>
          <p:cNvSpPr/>
          <p:nvPr/>
        </p:nvSpPr>
        <p:spPr>
          <a:xfrm>
            <a:off x="5789676" y="1488947"/>
            <a:ext cx="151130" cy="127000"/>
          </a:xfrm>
          <a:custGeom>
            <a:avLst/>
            <a:gdLst/>
            <a:ahLst/>
            <a:cxnLst/>
            <a:rect l="l" t="t" r="r" b="b"/>
            <a:pathLst>
              <a:path w="151129" h="127000">
                <a:moveTo>
                  <a:pt x="150875" y="0"/>
                </a:moveTo>
                <a:lnTo>
                  <a:pt x="0" y="0"/>
                </a:lnTo>
                <a:lnTo>
                  <a:pt x="0" y="126491"/>
                </a:lnTo>
                <a:lnTo>
                  <a:pt x="150875" y="126491"/>
                </a:lnTo>
                <a:lnTo>
                  <a:pt x="1508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1" name="object 421"/>
          <p:cNvSpPr/>
          <p:nvPr/>
        </p:nvSpPr>
        <p:spPr>
          <a:xfrm>
            <a:off x="6053328" y="1595627"/>
            <a:ext cx="151130" cy="131445"/>
          </a:xfrm>
          <a:custGeom>
            <a:avLst/>
            <a:gdLst/>
            <a:ahLst/>
            <a:cxnLst/>
            <a:rect l="l" t="t" r="r" b="b"/>
            <a:pathLst>
              <a:path w="151129" h="131444">
                <a:moveTo>
                  <a:pt x="150875" y="0"/>
                </a:moveTo>
                <a:lnTo>
                  <a:pt x="0" y="0"/>
                </a:lnTo>
                <a:lnTo>
                  <a:pt x="0" y="131063"/>
                </a:lnTo>
                <a:lnTo>
                  <a:pt x="150875" y="131063"/>
                </a:lnTo>
                <a:lnTo>
                  <a:pt x="1508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2" name="object 422"/>
          <p:cNvSpPr/>
          <p:nvPr/>
        </p:nvSpPr>
        <p:spPr>
          <a:xfrm>
            <a:off x="6318503" y="1536191"/>
            <a:ext cx="151130" cy="137160"/>
          </a:xfrm>
          <a:custGeom>
            <a:avLst/>
            <a:gdLst/>
            <a:ahLst/>
            <a:cxnLst/>
            <a:rect l="l" t="t" r="r" b="b"/>
            <a:pathLst>
              <a:path w="151129" h="137160">
                <a:moveTo>
                  <a:pt x="150875" y="0"/>
                </a:moveTo>
                <a:lnTo>
                  <a:pt x="0" y="0"/>
                </a:lnTo>
                <a:lnTo>
                  <a:pt x="0" y="137160"/>
                </a:lnTo>
                <a:lnTo>
                  <a:pt x="150875" y="137160"/>
                </a:lnTo>
                <a:lnTo>
                  <a:pt x="1508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3" name="object 423"/>
          <p:cNvSpPr/>
          <p:nvPr/>
        </p:nvSpPr>
        <p:spPr>
          <a:xfrm>
            <a:off x="6582156" y="1580388"/>
            <a:ext cx="151130" cy="140335"/>
          </a:xfrm>
          <a:custGeom>
            <a:avLst/>
            <a:gdLst/>
            <a:ahLst/>
            <a:cxnLst/>
            <a:rect l="l" t="t" r="r" b="b"/>
            <a:pathLst>
              <a:path w="151129" h="140335">
                <a:moveTo>
                  <a:pt x="150875" y="0"/>
                </a:moveTo>
                <a:lnTo>
                  <a:pt x="0" y="0"/>
                </a:lnTo>
                <a:lnTo>
                  <a:pt x="0" y="140208"/>
                </a:lnTo>
                <a:lnTo>
                  <a:pt x="150875" y="140208"/>
                </a:lnTo>
                <a:lnTo>
                  <a:pt x="1508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4" name="object 424"/>
          <p:cNvSpPr/>
          <p:nvPr/>
        </p:nvSpPr>
        <p:spPr>
          <a:xfrm>
            <a:off x="6847331" y="1598675"/>
            <a:ext cx="151130" cy="143510"/>
          </a:xfrm>
          <a:custGeom>
            <a:avLst/>
            <a:gdLst/>
            <a:ahLst/>
            <a:cxnLst/>
            <a:rect l="l" t="t" r="r" b="b"/>
            <a:pathLst>
              <a:path w="151129" h="143510">
                <a:moveTo>
                  <a:pt x="150875" y="0"/>
                </a:moveTo>
                <a:lnTo>
                  <a:pt x="0" y="0"/>
                </a:lnTo>
                <a:lnTo>
                  <a:pt x="0" y="143256"/>
                </a:lnTo>
                <a:lnTo>
                  <a:pt x="150875" y="143256"/>
                </a:lnTo>
                <a:lnTo>
                  <a:pt x="1508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5" name="object 425"/>
          <p:cNvSpPr/>
          <p:nvPr/>
        </p:nvSpPr>
        <p:spPr>
          <a:xfrm>
            <a:off x="7110983" y="1549908"/>
            <a:ext cx="151130" cy="125095"/>
          </a:xfrm>
          <a:custGeom>
            <a:avLst/>
            <a:gdLst/>
            <a:ahLst/>
            <a:cxnLst/>
            <a:rect l="l" t="t" r="r" b="b"/>
            <a:pathLst>
              <a:path w="151129" h="125094">
                <a:moveTo>
                  <a:pt x="150875" y="0"/>
                </a:moveTo>
                <a:lnTo>
                  <a:pt x="0" y="0"/>
                </a:lnTo>
                <a:lnTo>
                  <a:pt x="0" y="124967"/>
                </a:lnTo>
                <a:lnTo>
                  <a:pt x="150875" y="124967"/>
                </a:lnTo>
                <a:lnTo>
                  <a:pt x="1508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6" name="object 426"/>
          <p:cNvSpPr/>
          <p:nvPr/>
        </p:nvSpPr>
        <p:spPr>
          <a:xfrm>
            <a:off x="7376159" y="1572767"/>
            <a:ext cx="151130" cy="120650"/>
          </a:xfrm>
          <a:custGeom>
            <a:avLst/>
            <a:gdLst/>
            <a:ahLst/>
            <a:cxnLst/>
            <a:rect l="l" t="t" r="r" b="b"/>
            <a:pathLst>
              <a:path w="151129" h="120650">
                <a:moveTo>
                  <a:pt x="150875" y="0"/>
                </a:moveTo>
                <a:lnTo>
                  <a:pt x="0" y="0"/>
                </a:lnTo>
                <a:lnTo>
                  <a:pt x="0" y="120396"/>
                </a:lnTo>
                <a:lnTo>
                  <a:pt x="150875" y="120396"/>
                </a:lnTo>
                <a:lnTo>
                  <a:pt x="15087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7" name="object 427"/>
          <p:cNvSpPr/>
          <p:nvPr/>
        </p:nvSpPr>
        <p:spPr>
          <a:xfrm>
            <a:off x="7639811" y="1610867"/>
            <a:ext cx="151130" cy="83820"/>
          </a:xfrm>
          <a:custGeom>
            <a:avLst/>
            <a:gdLst/>
            <a:ahLst/>
            <a:cxnLst/>
            <a:rect l="l" t="t" r="r" b="b"/>
            <a:pathLst>
              <a:path w="151129" h="83819">
                <a:moveTo>
                  <a:pt x="0" y="83820"/>
                </a:moveTo>
                <a:lnTo>
                  <a:pt x="150876" y="83820"/>
                </a:lnTo>
                <a:lnTo>
                  <a:pt x="150876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8" name="object 428"/>
          <p:cNvSpPr/>
          <p:nvPr/>
        </p:nvSpPr>
        <p:spPr>
          <a:xfrm>
            <a:off x="7903464" y="1705355"/>
            <a:ext cx="151130" cy="83820"/>
          </a:xfrm>
          <a:custGeom>
            <a:avLst/>
            <a:gdLst/>
            <a:ahLst/>
            <a:cxnLst/>
            <a:rect l="l" t="t" r="r" b="b"/>
            <a:pathLst>
              <a:path w="151129" h="83819">
                <a:moveTo>
                  <a:pt x="0" y="83820"/>
                </a:moveTo>
                <a:lnTo>
                  <a:pt x="150875" y="83820"/>
                </a:lnTo>
                <a:lnTo>
                  <a:pt x="150875" y="0"/>
                </a:lnTo>
                <a:lnTo>
                  <a:pt x="0" y="0"/>
                </a:lnTo>
                <a:lnTo>
                  <a:pt x="0" y="8382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9" name="object 429"/>
          <p:cNvSpPr/>
          <p:nvPr/>
        </p:nvSpPr>
        <p:spPr>
          <a:xfrm>
            <a:off x="5789676" y="1466088"/>
            <a:ext cx="151130" cy="22860"/>
          </a:xfrm>
          <a:custGeom>
            <a:avLst/>
            <a:gdLst/>
            <a:ahLst/>
            <a:cxnLst/>
            <a:rect l="l" t="t" r="r" b="b"/>
            <a:pathLst>
              <a:path w="151129" h="22859">
                <a:moveTo>
                  <a:pt x="0" y="22859"/>
                </a:moveTo>
                <a:lnTo>
                  <a:pt x="150875" y="22859"/>
                </a:lnTo>
                <a:lnTo>
                  <a:pt x="15087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0" name="object 430"/>
          <p:cNvSpPr/>
          <p:nvPr/>
        </p:nvSpPr>
        <p:spPr>
          <a:xfrm>
            <a:off x="6053328" y="1540763"/>
            <a:ext cx="151130" cy="55244"/>
          </a:xfrm>
          <a:custGeom>
            <a:avLst/>
            <a:gdLst/>
            <a:ahLst/>
            <a:cxnLst/>
            <a:rect l="l" t="t" r="r" b="b"/>
            <a:pathLst>
              <a:path w="151129" h="55244">
                <a:moveTo>
                  <a:pt x="0" y="54863"/>
                </a:moveTo>
                <a:lnTo>
                  <a:pt x="150875" y="54863"/>
                </a:lnTo>
                <a:lnTo>
                  <a:pt x="150875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1" name="object 431"/>
          <p:cNvSpPr/>
          <p:nvPr/>
        </p:nvSpPr>
        <p:spPr>
          <a:xfrm>
            <a:off x="6318503" y="1467611"/>
            <a:ext cx="151130" cy="68580"/>
          </a:xfrm>
          <a:custGeom>
            <a:avLst/>
            <a:gdLst/>
            <a:ahLst/>
            <a:cxnLst/>
            <a:rect l="l" t="t" r="r" b="b"/>
            <a:pathLst>
              <a:path w="151129" h="68580">
                <a:moveTo>
                  <a:pt x="0" y="68579"/>
                </a:moveTo>
                <a:lnTo>
                  <a:pt x="150875" y="68579"/>
                </a:lnTo>
                <a:lnTo>
                  <a:pt x="150875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2" name="object 432"/>
          <p:cNvSpPr/>
          <p:nvPr/>
        </p:nvSpPr>
        <p:spPr>
          <a:xfrm>
            <a:off x="6582156" y="1502663"/>
            <a:ext cx="151130" cy="78105"/>
          </a:xfrm>
          <a:custGeom>
            <a:avLst/>
            <a:gdLst/>
            <a:ahLst/>
            <a:cxnLst/>
            <a:rect l="l" t="t" r="r" b="b"/>
            <a:pathLst>
              <a:path w="151129" h="78105">
                <a:moveTo>
                  <a:pt x="0" y="77724"/>
                </a:moveTo>
                <a:lnTo>
                  <a:pt x="150875" y="77724"/>
                </a:lnTo>
                <a:lnTo>
                  <a:pt x="150875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3" name="object 433"/>
          <p:cNvSpPr/>
          <p:nvPr/>
        </p:nvSpPr>
        <p:spPr>
          <a:xfrm>
            <a:off x="6847331" y="1525524"/>
            <a:ext cx="151130" cy="73660"/>
          </a:xfrm>
          <a:custGeom>
            <a:avLst/>
            <a:gdLst/>
            <a:ahLst/>
            <a:cxnLst/>
            <a:rect l="l" t="t" r="r" b="b"/>
            <a:pathLst>
              <a:path w="151129" h="73659">
                <a:moveTo>
                  <a:pt x="0" y="73151"/>
                </a:moveTo>
                <a:lnTo>
                  <a:pt x="150875" y="73151"/>
                </a:lnTo>
                <a:lnTo>
                  <a:pt x="150875" y="0"/>
                </a:lnTo>
                <a:lnTo>
                  <a:pt x="0" y="0"/>
                </a:lnTo>
                <a:lnTo>
                  <a:pt x="0" y="73151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4" name="object 434"/>
          <p:cNvSpPr/>
          <p:nvPr/>
        </p:nvSpPr>
        <p:spPr>
          <a:xfrm>
            <a:off x="7110983" y="1545336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9144">
            <a:solidFill>
              <a:srgbClr val="4197A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5" name="object 435"/>
          <p:cNvSpPr/>
          <p:nvPr/>
        </p:nvSpPr>
        <p:spPr>
          <a:xfrm>
            <a:off x="5260847" y="1445513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4572">
            <a:solidFill>
              <a:srgbClr val="DB843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6" name="object 436"/>
          <p:cNvSpPr/>
          <p:nvPr/>
        </p:nvSpPr>
        <p:spPr>
          <a:xfrm>
            <a:off x="5526023" y="1408175"/>
            <a:ext cx="151130" cy="12700"/>
          </a:xfrm>
          <a:custGeom>
            <a:avLst/>
            <a:gdLst/>
            <a:ahLst/>
            <a:cxnLst/>
            <a:rect l="l" t="t" r="r" b="b"/>
            <a:pathLst>
              <a:path w="151129" h="12700">
                <a:moveTo>
                  <a:pt x="0" y="12192"/>
                </a:moveTo>
                <a:lnTo>
                  <a:pt x="150875" y="12192"/>
                </a:lnTo>
                <a:lnTo>
                  <a:pt x="150875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7" name="object 437"/>
          <p:cNvSpPr/>
          <p:nvPr/>
        </p:nvSpPr>
        <p:spPr>
          <a:xfrm>
            <a:off x="5789676" y="1424939"/>
            <a:ext cx="151130" cy="41275"/>
          </a:xfrm>
          <a:custGeom>
            <a:avLst/>
            <a:gdLst/>
            <a:ahLst/>
            <a:cxnLst/>
            <a:rect l="l" t="t" r="r" b="b"/>
            <a:pathLst>
              <a:path w="151129" h="41275">
                <a:moveTo>
                  <a:pt x="0" y="41148"/>
                </a:moveTo>
                <a:lnTo>
                  <a:pt x="150875" y="41148"/>
                </a:lnTo>
                <a:lnTo>
                  <a:pt x="150875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8" name="object 438"/>
          <p:cNvSpPr/>
          <p:nvPr/>
        </p:nvSpPr>
        <p:spPr>
          <a:xfrm>
            <a:off x="6053328" y="1524000"/>
            <a:ext cx="151130" cy="17145"/>
          </a:xfrm>
          <a:custGeom>
            <a:avLst/>
            <a:gdLst/>
            <a:ahLst/>
            <a:cxnLst/>
            <a:rect l="l" t="t" r="r" b="b"/>
            <a:pathLst>
              <a:path w="151129" h="17144">
                <a:moveTo>
                  <a:pt x="0" y="16763"/>
                </a:moveTo>
                <a:lnTo>
                  <a:pt x="150875" y="16763"/>
                </a:lnTo>
                <a:lnTo>
                  <a:pt x="150875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9" name="object 439"/>
          <p:cNvSpPr/>
          <p:nvPr/>
        </p:nvSpPr>
        <p:spPr>
          <a:xfrm>
            <a:off x="6318503" y="1438655"/>
            <a:ext cx="151130" cy="29209"/>
          </a:xfrm>
          <a:custGeom>
            <a:avLst/>
            <a:gdLst/>
            <a:ahLst/>
            <a:cxnLst/>
            <a:rect l="l" t="t" r="r" b="b"/>
            <a:pathLst>
              <a:path w="151129" h="29209">
                <a:moveTo>
                  <a:pt x="0" y="28955"/>
                </a:moveTo>
                <a:lnTo>
                  <a:pt x="150875" y="28955"/>
                </a:lnTo>
                <a:lnTo>
                  <a:pt x="150875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0" name="object 440"/>
          <p:cNvSpPr/>
          <p:nvPr/>
        </p:nvSpPr>
        <p:spPr>
          <a:xfrm>
            <a:off x="6582156" y="1466088"/>
            <a:ext cx="151130" cy="36830"/>
          </a:xfrm>
          <a:custGeom>
            <a:avLst/>
            <a:gdLst/>
            <a:ahLst/>
            <a:cxnLst/>
            <a:rect l="l" t="t" r="r" b="b"/>
            <a:pathLst>
              <a:path w="151129" h="36830">
                <a:moveTo>
                  <a:pt x="0" y="36575"/>
                </a:moveTo>
                <a:lnTo>
                  <a:pt x="150875" y="36575"/>
                </a:lnTo>
                <a:lnTo>
                  <a:pt x="150875" y="0"/>
                </a:lnTo>
                <a:lnTo>
                  <a:pt x="0" y="0"/>
                </a:lnTo>
                <a:lnTo>
                  <a:pt x="0" y="36575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1" name="object 441"/>
          <p:cNvSpPr/>
          <p:nvPr/>
        </p:nvSpPr>
        <p:spPr>
          <a:xfrm>
            <a:off x="6847331" y="1479803"/>
            <a:ext cx="151130" cy="45720"/>
          </a:xfrm>
          <a:custGeom>
            <a:avLst/>
            <a:gdLst/>
            <a:ahLst/>
            <a:cxnLst/>
            <a:rect l="l" t="t" r="r" b="b"/>
            <a:pathLst>
              <a:path w="151129" h="45719">
                <a:moveTo>
                  <a:pt x="0" y="45720"/>
                </a:moveTo>
                <a:lnTo>
                  <a:pt x="150875" y="45720"/>
                </a:lnTo>
                <a:lnTo>
                  <a:pt x="150875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2" name="object 442"/>
          <p:cNvSpPr/>
          <p:nvPr/>
        </p:nvSpPr>
        <p:spPr>
          <a:xfrm>
            <a:off x="7110983" y="1424939"/>
            <a:ext cx="151130" cy="116205"/>
          </a:xfrm>
          <a:custGeom>
            <a:avLst/>
            <a:gdLst/>
            <a:ahLst/>
            <a:cxnLst/>
            <a:rect l="l" t="t" r="r" b="b"/>
            <a:pathLst>
              <a:path w="151129" h="116205">
                <a:moveTo>
                  <a:pt x="150875" y="0"/>
                </a:moveTo>
                <a:lnTo>
                  <a:pt x="0" y="0"/>
                </a:lnTo>
                <a:lnTo>
                  <a:pt x="0" y="115824"/>
                </a:lnTo>
                <a:lnTo>
                  <a:pt x="150875" y="115824"/>
                </a:lnTo>
                <a:lnTo>
                  <a:pt x="150875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3" name="object 443"/>
          <p:cNvSpPr/>
          <p:nvPr/>
        </p:nvSpPr>
        <p:spPr>
          <a:xfrm>
            <a:off x="7376159" y="1412747"/>
            <a:ext cx="151130" cy="160020"/>
          </a:xfrm>
          <a:custGeom>
            <a:avLst/>
            <a:gdLst/>
            <a:ahLst/>
            <a:cxnLst/>
            <a:rect l="l" t="t" r="r" b="b"/>
            <a:pathLst>
              <a:path w="151129" h="160019">
                <a:moveTo>
                  <a:pt x="150875" y="0"/>
                </a:moveTo>
                <a:lnTo>
                  <a:pt x="0" y="0"/>
                </a:lnTo>
                <a:lnTo>
                  <a:pt x="0" y="160019"/>
                </a:lnTo>
                <a:lnTo>
                  <a:pt x="150875" y="160019"/>
                </a:lnTo>
                <a:lnTo>
                  <a:pt x="150875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4" name="object 444"/>
          <p:cNvSpPr/>
          <p:nvPr/>
        </p:nvSpPr>
        <p:spPr>
          <a:xfrm>
            <a:off x="7639811" y="1402080"/>
            <a:ext cx="151130" cy="208915"/>
          </a:xfrm>
          <a:custGeom>
            <a:avLst/>
            <a:gdLst/>
            <a:ahLst/>
            <a:cxnLst/>
            <a:rect l="l" t="t" r="r" b="b"/>
            <a:pathLst>
              <a:path w="151129" h="208915">
                <a:moveTo>
                  <a:pt x="150876" y="0"/>
                </a:moveTo>
                <a:lnTo>
                  <a:pt x="0" y="0"/>
                </a:lnTo>
                <a:lnTo>
                  <a:pt x="0" y="208787"/>
                </a:lnTo>
                <a:lnTo>
                  <a:pt x="150876" y="208787"/>
                </a:lnTo>
                <a:lnTo>
                  <a:pt x="150876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5" name="object 445"/>
          <p:cNvSpPr/>
          <p:nvPr/>
        </p:nvSpPr>
        <p:spPr>
          <a:xfrm>
            <a:off x="7903464" y="1412747"/>
            <a:ext cx="151130" cy="292735"/>
          </a:xfrm>
          <a:custGeom>
            <a:avLst/>
            <a:gdLst/>
            <a:ahLst/>
            <a:cxnLst/>
            <a:rect l="l" t="t" r="r" b="b"/>
            <a:pathLst>
              <a:path w="151129" h="292735">
                <a:moveTo>
                  <a:pt x="150875" y="0"/>
                </a:moveTo>
                <a:lnTo>
                  <a:pt x="0" y="0"/>
                </a:lnTo>
                <a:lnTo>
                  <a:pt x="0" y="292607"/>
                </a:lnTo>
                <a:lnTo>
                  <a:pt x="150875" y="292607"/>
                </a:lnTo>
                <a:lnTo>
                  <a:pt x="150875" y="0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6" name="object 446"/>
          <p:cNvSpPr/>
          <p:nvPr/>
        </p:nvSpPr>
        <p:spPr>
          <a:xfrm>
            <a:off x="5260847" y="1420367"/>
            <a:ext cx="151130" cy="22860"/>
          </a:xfrm>
          <a:custGeom>
            <a:avLst/>
            <a:gdLst/>
            <a:ahLst/>
            <a:cxnLst/>
            <a:rect l="l" t="t" r="r" b="b"/>
            <a:pathLst>
              <a:path w="151129" h="22859">
                <a:moveTo>
                  <a:pt x="0" y="22859"/>
                </a:moveTo>
                <a:lnTo>
                  <a:pt x="150875" y="22859"/>
                </a:lnTo>
                <a:lnTo>
                  <a:pt x="15087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7" name="object 447"/>
          <p:cNvSpPr/>
          <p:nvPr/>
        </p:nvSpPr>
        <p:spPr>
          <a:xfrm>
            <a:off x="5526023" y="1391411"/>
            <a:ext cx="151130" cy="17145"/>
          </a:xfrm>
          <a:custGeom>
            <a:avLst/>
            <a:gdLst/>
            <a:ahLst/>
            <a:cxnLst/>
            <a:rect l="l" t="t" r="r" b="b"/>
            <a:pathLst>
              <a:path w="151129" h="17144">
                <a:moveTo>
                  <a:pt x="0" y="16763"/>
                </a:moveTo>
                <a:lnTo>
                  <a:pt x="150875" y="16763"/>
                </a:lnTo>
                <a:lnTo>
                  <a:pt x="150875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8" name="object 448"/>
          <p:cNvSpPr/>
          <p:nvPr/>
        </p:nvSpPr>
        <p:spPr>
          <a:xfrm>
            <a:off x="5789676" y="1406652"/>
            <a:ext cx="151130" cy="18415"/>
          </a:xfrm>
          <a:custGeom>
            <a:avLst/>
            <a:gdLst/>
            <a:ahLst/>
            <a:cxnLst/>
            <a:rect l="l" t="t" r="r" b="b"/>
            <a:pathLst>
              <a:path w="151129" h="18415">
                <a:moveTo>
                  <a:pt x="0" y="18288"/>
                </a:moveTo>
                <a:lnTo>
                  <a:pt x="150875" y="18288"/>
                </a:lnTo>
                <a:lnTo>
                  <a:pt x="150875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9" name="object 449"/>
          <p:cNvSpPr/>
          <p:nvPr/>
        </p:nvSpPr>
        <p:spPr>
          <a:xfrm>
            <a:off x="6053328" y="1499616"/>
            <a:ext cx="151130" cy="24765"/>
          </a:xfrm>
          <a:custGeom>
            <a:avLst/>
            <a:gdLst/>
            <a:ahLst/>
            <a:cxnLst/>
            <a:rect l="l" t="t" r="r" b="b"/>
            <a:pathLst>
              <a:path w="151129" h="24765">
                <a:moveTo>
                  <a:pt x="0" y="24384"/>
                </a:moveTo>
                <a:lnTo>
                  <a:pt x="150875" y="24384"/>
                </a:lnTo>
                <a:lnTo>
                  <a:pt x="150875" y="0"/>
                </a:lnTo>
                <a:lnTo>
                  <a:pt x="0" y="0"/>
                </a:lnTo>
                <a:lnTo>
                  <a:pt x="0" y="24384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0" name="object 450"/>
          <p:cNvSpPr/>
          <p:nvPr/>
        </p:nvSpPr>
        <p:spPr>
          <a:xfrm>
            <a:off x="6318503" y="1411224"/>
            <a:ext cx="151130" cy="27940"/>
          </a:xfrm>
          <a:custGeom>
            <a:avLst/>
            <a:gdLst/>
            <a:ahLst/>
            <a:cxnLst/>
            <a:rect l="l" t="t" r="r" b="b"/>
            <a:pathLst>
              <a:path w="151129" h="27940">
                <a:moveTo>
                  <a:pt x="0" y="27431"/>
                </a:moveTo>
                <a:lnTo>
                  <a:pt x="150875" y="27431"/>
                </a:lnTo>
                <a:lnTo>
                  <a:pt x="150875" y="0"/>
                </a:lnTo>
                <a:lnTo>
                  <a:pt x="0" y="0"/>
                </a:lnTo>
                <a:lnTo>
                  <a:pt x="0" y="27431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1" name="object 451"/>
          <p:cNvSpPr/>
          <p:nvPr/>
        </p:nvSpPr>
        <p:spPr>
          <a:xfrm>
            <a:off x="6582156" y="1441703"/>
            <a:ext cx="151130" cy="24765"/>
          </a:xfrm>
          <a:custGeom>
            <a:avLst/>
            <a:gdLst/>
            <a:ahLst/>
            <a:cxnLst/>
            <a:rect l="l" t="t" r="r" b="b"/>
            <a:pathLst>
              <a:path w="151129" h="24765">
                <a:moveTo>
                  <a:pt x="0" y="24384"/>
                </a:moveTo>
                <a:lnTo>
                  <a:pt x="150875" y="24384"/>
                </a:lnTo>
                <a:lnTo>
                  <a:pt x="150875" y="0"/>
                </a:lnTo>
                <a:lnTo>
                  <a:pt x="0" y="0"/>
                </a:lnTo>
                <a:lnTo>
                  <a:pt x="0" y="24384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2" name="object 452"/>
          <p:cNvSpPr/>
          <p:nvPr/>
        </p:nvSpPr>
        <p:spPr>
          <a:xfrm>
            <a:off x="6847331" y="1455419"/>
            <a:ext cx="151130" cy="24765"/>
          </a:xfrm>
          <a:custGeom>
            <a:avLst/>
            <a:gdLst/>
            <a:ahLst/>
            <a:cxnLst/>
            <a:rect l="l" t="t" r="r" b="b"/>
            <a:pathLst>
              <a:path w="151129" h="24765">
                <a:moveTo>
                  <a:pt x="0" y="24383"/>
                </a:moveTo>
                <a:lnTo>
                  <a:pt x="150875" y="24383"/>
                </a:lnTo>
                <a:lnTo>
                  <a:pt x="150875" y="0"/>
                </a:lnTo>
                <a:lnTo>
                  <a:pt x="0" y="0"/>
                </a:lnTo>
                <a:lnTo>
                  <a:pt x="0" y="24383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3" name="object 453"/>
          <p:cNvSpPr/>
          <p:nvPr/>
        </p:nvSpPr>
        <p:spPr>
          <a:xfrm>
            <a:off x="7110983" y="1402080"/>
            <a:ext cx="151130" cy="22860"/>
          </a:xfrm>
          <a:custGeom>
            <a:avLst/>
            <a:gdLst/>
            <a:ahLst/>
            <a:cxnLst/>
            <a:rect l="l" t="t" r="r" b="b"/>
            <a:pathLst>
              <a:path w="151129" h="22859">
                <a:moveTo>
                  <a:pt x="0" y="22859"/>
                </a:moveTo>
                <a:lnTo>
                  <a:pt x="150875" y="22859"/>
                </a:lnTo>
                <a:lnTo>
                  <a:pt x="150875" y="0"/>
                </a:lnTo>
                <a:lnTo>
                  <a:pt x="0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4" name="object 454"/>
          <p:cNvSpPr/>
          <p:nvPr/>
        </p:nvSpPr>
        <p:spPr>
          <a:xfrm>
            <a:off x="7376159" y="1392936"/>
            <a:ext cx="151130" cy="20320"/>
          </a:xfrm>
          <a:custGeom>
            <a:avLst/>
            <a:gdLst/>
            <a:ahLst/>
            <a:cxnLst/>
            <a:rect l="l" t="t" r="r" b="b"/>
            <a:pathLst>
              <a:path w="151129" h="20319">
                <a:moveTo>
                  <a:pt x="0" y="19811"/>
                </a:moveTo>
                <a:lnTo>
                  <a:pt x="150875" y="19811"/>
                </a:lnTo>
                <a:lnTo>
                  <a:pt x="150875" y="0"/>
                </a:lnTo>
                <a:lnTo>
                  <a:pt x="0" y="0"/>
                </a:lnTo>
                <a:lnTo>
                  <a:pt x="0" y="19811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5" name="object 455"/>
          <p:cNvSpPr/>
          <p:nvPr/>
        </p:nvSpPr>
        <p:spPr>
          <a:xfrm>
            <a:off x="7639811" y="1385316"/>
            <a:ext cx="151130" cy="17145"/>
          </a:xfrm>
          <a:custGeom>
            <a:avLst/>
            <a:gdLst/>
            <a:ahLst/>
            <a:cxnLst/>
            <a:rect l="l" t="t" r="r" b="b"/>
            <a:pathLst>
              <a:path w="151129" h="17144">
                <a:moveTo>
                  <a:pt x="0" y="16763"/>
                </a:moveTo>
                <a:lnTo>
                  <a:pt x="150876" y="16763"/>
                </a:lnTo>
                <a:lnTo>
                  <a:pt x="150876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6" name="object 456"/>
          <p:cNvSpPr/>
          <p:nvPr/>
        </p:nvSpPr>
        <p:spPr>
          <a:xfrm>
            <a:off x="7903464" y="1397508"/>
            <a:ext cx="151130" cy="15240"/>
          </a:xfrm>
          <a:custGeom>
            <a:avLst/>
            <a:gdLst/>
            <a:ahLst/>
            <a:cxnLst/>
            <a:rect l="l" t="t" r="r" b="b"/>
            <a:pathLst>
              <a:path w="151129" h="15240">
                <a:moveTo>
                  <a:pt x="0" y="15240"/>
                </a:moveTo>
                <a:lnTo>
                  <a:pt x="150875" y="15240"/>
                </a:lnTo>
                <a:lnTo>
                  <a:pt x="150875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7" name="object 457"/>
          <p:cNvSpPr/>
          <p:nvPr/>
        </p:nvSpPr>
        <p:spPr>
          <a:xfrm>
            <a:off x="5260847" y="1350263"/>
            <a:ext cx="151130" cy="70485"/>
          </a:xfrm>
          <a:custGeom>
            <a:avLst/>
            <a:gdLst/>
            <a:ahLst/>
            <a:cxnLst/>
            <a:rect l="l" t="t" r="r" b="b"/>
            <a:pathLst>
              <a:path w="151129" h="70484">
                <a:moveTo>
                  <a:pt x="0" y="70103"/>
                </a:moveTo>
                <a:lnTo>
                  <a:pt x="150875" y="70103"/>
                </a:lnTo>
                <a:lnTo>
                  <a:pt x="150875" y="0"/>
                </a:lnTo>
                <a:lnTo>
                  <a:pt x="0" y="0"/>
                </a:lnTo>
                <a:lnTo>
                  <a:pt x="0" y="70103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8" name="object 458"/>
          <p:cNvSpPr/>
          <p:nvPr/>
        </p:nvSpPr>
        <p:spPr>
          <a:xfrm>
            <a:off x="5526023" y="1350263"/>
            <a:ext cx="151130" cy="41275"/>
          </a:xfrm>
          <a:custGeom>
            <a:avLst/>
            <a:gdLst/>
            <a:ahLst/>
            <a:cxnLst/>
            <a:rect l="l" t="t" r="r" b="b"/>
            <a:pathLst>
              <a:path w="151129" h="41275">
                <a:moveTo>
                  <a:pt x="0" y="41148"/>
                </a:moveTo>
                <a:lnTo>
                  <a:pt x="150875" y="41148"/>
                </a:lnTo>
                <a:lnTo>
                  <a:pt x="150875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9" name="object 459"/>
          <p:cNvSpPr/>
          <p:nvPr/>
        </p:nvSpPr>
        <p:spPr>
          <a:xfrm>
            <a:off x="5789676" y="1350263"/>
            <a:ext cx="151130" cy="56515"/>
          </a:xfrm>
          <a:custGeom>
            <a:avLst/>
            <a:gdLst/>
            <a:ahLst/>
            <a:cxnLst/>
            <a:rect l="l" t="t" r="r" b="b"/>
            <a:pathLst>
              <a:path w="151129" h="56515">
                <a:moveTo>
                  <a:pt x="0" y="56388"/>
                </a:moveTo>
                <a:lnTo>
                  <a:pt x="150875" y="56388"/>
                </a:lnTo>
                <a:lnTo>
                  <a:pt x="150875" y="0"/>
                </a:lnTo>
                <a:lnTo>
                  <a:pt x="0" y="0"/>
                </a:lnTo>
                <a:lnTo>
                  <a:pt x="0" y="56388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0" name="object 460"/>
          <p:cNvSpPr/>
          <p:nvPr/>
        </p:nvSpPr>
        <p:spPr>
          <a:xfrm>
            <a:off x="6053328" y="1350263"/>
            <a:ext cx="151130" cy="149860"/>
          </a:xfrm>
          <a:custGeom>
            <a:avLst/>
            <a:gdLst/>
            <a:ahLst/>
            <a:cxnLst/>
            <a:rect l="l" t="t" r="r" b="b"/>
            <a:pathLst>
              <a:path w="151129" h="149859">
                <a:moveTo>
                  <a:pt x="150875" y="0"/>
                </a:moveTo>
                <a:lnTo>
                  <a:pt x="0" y="0"/>
                </a:lnTo>
                <a:lnTo>
                  <a:pt x="0" y="149351"/>
                </a:lnTo>
                <a:lnTo>
                  <a:pt x="150875" y="149351"/>
                </a:lnTo>
                <a:lnTo>
                  <a:pt x="15087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1" name="object 461"/>
          <p:cNvSpPr/>
          <p:nvPr/>
        </p:nvSpPr>
        <p:spPr>
          <a:xfrm>
            <a:off x="6318503" y="1350263"/>
            <a:ext cx="151130" cy="60960"/>
          </a:xfrm>
          <a:custGeom>
            <a:avLst/>
            <a:gdLst/>
            <a:ahLst/>
            <a:cxnLst/>
            <a:rect l="l" t="t" r="r" b="b"/>
            <a:pathLst>
              <a:path w="151129" h="60959">
                <a:moveTo>
                  <a:pt x="0" y="60959"/>
                </a:moveTo>
                <a:lnTo>
                  <a:pt x="150875" y="60959"/>
                </a:lnTo>
                <a:lnTo>
                  <a:pt x="150875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2" name="object 462"/>
          <p:cNvSpPr/>
          <p:nvPr/>
        </p:nvSpPr>
        <p:spPr>
          <a:xfrm>
            <a:off x="6582156" y="1350263"/>
            <a:ext cx="151130" cy="91440"/>
          </a:xfrm>
          <a:custGeom>
            <a:avLst/>
            <a:gdLst/>
            <a:ahLst/>
            <a:cxnLst/>
            <a:rect l="l" t="t" r="r" b="b"/>
            <a:pathLst>
              <a:path w="151129" h="91440">
                <a:moveTo>
                  <a:pt x="150875" y="0"/>
                </a:moveTo>
                <a:lnTo>
                  <a:pt x="0" y="0"/>
                </a:lnTo>
                <a:lnTo>
                  <a:pt x="0" y="91439"/>
                </a:lnTo>
                <a:lnTo>
                  <a:pt x="150875" y="91439"/>
                </a:lnTo>
                <a:lnTo>
                  <a:pt x="15087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3" name="object 463"/>
          <p:cNvSpPr/>
          <p:nvPr/>
        </p:nvSpPr>
        <p:spPr>
          <a:xfrm>
            <a:off x="6847331" y="1350263"/>
            <a:ext cx="151130" cy="105410"/>
          </a:xfrm>
          <a:custGeom>
            <a:avLst/>
            <a:gdLst/>
            <a:ahLst/>
            <a:cxnLst/>
            <a:rect l="l" t="t" r="r" b="b"/>
            <a:pathLst>
              <a:path w="151129" h="105409">
                <a:moveTo>
                  <a:pt x="150875" y="0"/>
                </a:moveTo>
                <a:lnTo>
                  <a:pt x="0" y="0"/>
                </a:lnTo>
                <a:lnTo>
                  <a:pt x="0" y="105156"/>
                </a:lnTo>
                <a:lnTo>
                  <a:pt x="150875" y="105156"/>
                </a:lnTo>
                <a:lnTo>
                  <a:pt x="15087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4" name="object 464"/>
          <p:cNvSpPr/>
          <p:nvPr/>
        </p:nvSpPr>
        <p:spPr>
          <a:xfrm>
            <a:off x="7110983" y="1350263"/>
            <a:ext cx="151130" cy="52069"/>
          </a:xfrm>
          <a:custGeom>
            <a:avLst/>
            <a:gdLst/>
            <a:ahLst/>
            <a:cxnLst/>
            <a:rect l="l" t="t" r="r" b="b"/>
            <a:pathLst>
              <a:path w="151129" h="52069">
                <a:moveTo>
                  <a:pt x="0" y="51815"/>
                </a:moveTo>
                <a:lnTo>
                  <a:pt x="150875" y="51815"/>
                </a:lnTo>
                <a:lnTo>
                  <a:pt x="150875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5" name="object 465"/>
          <p:cNvSpPr/>
          <p:nvPr/>
        </p:nvSpPr>
        <p:spPr>
          <a:xfrm>
            <a:off x="7376159" y="1350263"/>
            <a:ext cx="151130" cy="43180"/>
          </a:xfrm>
          <a:custGeom>
            <a:avLst/>
            <a:gdLst/>
            <a:ahLst/>
            <a:cxnLst/>
            <a:rect l="l" t="t" r="r" b="b"/>
            <a:pathLst>
              <a:path w="151129" h="43180">
                <a:moveTo>
                  <a:pt x="0" y="42672"/>
                </a:moveTo>
                <a:lnTo>
                  <a:pt x="150875" y="42672"/>
                </a:lnTo>
                <a:lnTo>
                  <a:pt x="150875" y="0"/>
                </a:lnTo>
                <a:lnTo>
                  <a:pt x="0" y="0"/>
                </a:lnTo>
                <a:lnTo>
                  <a:pt x="0" y="4267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6" name="object 466"/>
          <p:cNvSpPr/>
          <p:nvPr/>
        </p:nvSpPr>
        <p:spPr>
          <a:xfrm>
            <a:off x="7639811" y="1350263"/>
            <a:ext cx="151130" cy="35560"/>
          </a:xfrm>
          <a:custGeom>
            <a:avLst/>
            <a:gdLst/>
            <a:ahLst/>
            <a:cxnLst/>
            <a:rect l="l" t="t" r="r" b="b"/>
            <a:pathLst>
              <a:path w="151129" h="35559">
                <a:moveTo>
                  <a:pt x="0" y="35051"/>
                </a:moveTo>
                <a:lnTo>
                  <a:pt x="150876" y="35051"/>
                </a:lnTo>
                <a:lnTo>
                  <a:pt x="150876" y="0"/>
                </a:lnTo>
                <a:lnTo>
                  <a:pt x="0" y="0"/>
                </a:lnTo>
                <a:lnTo>
                  <a:pt x="0" y="35051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7" name="object 467"/>
          <p:cNvSpPr/>
          <p:nvPr/>
        </p:nvSpPr>
        <p:spPr>
          <a:xfrm>
            <a:off x="7903464" y="1350263"/>
            <a:ext cx="151130" cy="47625"/>
          </a:xfrm>
          <a:custGeom>
            <a:avLst/>
            <a:gdLst/>
            <a:ahLst/>
            <a:cxnLst/>
            <a:rect l="l" t="t" r="r" b="b"/>
            <a:pathLst>
              <a:path w="151129" h="47625">
                <a:moveTo>
                  <a:pt x="0" y="47244"/>
                </a:moveTo>
                <a:lnTo>
                  <a:pt x="150875" y="47244"/>
                </a:lnTo>
                <a:lnTo>
                  <a:pt x="150875" y="0"/>
                </a:lnTo>
                <a:lnTo>
                  <a:pt x="0" y="0"/>
                </a:lnTo>
                <a:lnTo>
                  <a:pt x="0" y="4724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8" name="object 468"/>
          <p:cNvSpPr/>
          <p:nvPr/>
        </p:nvSpPr>
        <p:spPr>
          <a:xfrm>
            <a:off x="5204459" y="1350263"/>
            <a:ext cx="0" cy="2624455"/>
          </a:xfrm>
          <a:custGeom>
            <a:avLst/>
            <a:gdLst/>
            <a:ahLst/>
            <a:cxnLst/>
            <a:rect l="l" t="t" r="r" b="b"/>
            <a:pathLst>
              <a:path w="0" h="2624454">
                <a:moveTo>
                  <a:pt x="0" y="2624328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9" name="object 469"/>
          <p:cNvSpPr/>
          <p:nvPr/>
        </p:nvSpPr>
        <p:spPr>
          <a:xfrm>
            <a:off x="5160264" y="3974591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0" name="object 470"/>
          <p:cNvSpPr/>
          <p:nvPr/>
        </p:nvSpPr>
        <p:spPr>
          <a:xfrm>
            <a:off x="5160264" y="3712464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1" name="object 471"/>
          <p:cNvSpPr/>
          <p:nvPr/>
        </p:nvSpPr>
        <p:spPr>
          <a:xfrm>
            <a:off x="5160264" y="345033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2" name="object 472"/>
          <p:cNvSpPr/>
          <p:nvPr/>
        </p:nvSpPr>
        <p:spPr>
          <a:xfrm>
            <a:off x="5160264" y="3186683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3" name="object 473"/>
          <p:cNvSpPr/>
          <p:nvPr/>
        </p:nvSpPr>
        <p:spPr>
          <a:xfrm>
            <a:off x="5160264" y="2924555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4" name="object 474"/>
          <p:cNvSpPr/>
          <p:nvPr/>
        </p:nvSpPr>
        <p:spPr>
          <a:xfrm>
            <a:off x="5160264" y="2662427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5" name="object 475"/>
          <p:cNvSpPr/>
          <p:nvPr/>
        </p:nvSpPr>
        <p:spPr>
          <a:xfrm>
            <a:off x="5160264" y="240030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6" name="object 476"/>
          <p:cNvSpPr/>
          <p:nvPr/>
        </p:nvSpPr>
        <p:spPr>
          <a:xfrm>
            <a:off x="5160264" y="2138172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7" name="object 477"/>
          <p:cNvSpPr/>
          <p:nvPr/>
        </p:nvSpPr>
        <p:spPr>
          <a:xfrm>
            <a:off x="5160264" y="1874520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8" name="object 478"/>
          <p:cNvSpPr/>
          <p:nvPr/>
        </p:nvSpPr>
        <p:spPr>
          <a:xfrm>
            <a:off x="5160264" y="1612391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9" name="object 479"/>
          <p:cNvSpPr/>
          <p:nvPr/>
        </p:nvSpPr>
        <p:spPr>
          <a:xfrm>
            <a:off x="5160264" y="1350263"/>
            <a:ext cx="44450" cy="0"/>
          </a:xfrm>
          <a:custGeom>
            <a:avLst/>
            <a:gdLst/>
            <a:ahLst/>
            <a:cxnLst/>
            <a:rect l="l" t="t" r="r" b="b"/>
            <a:pathLst>
              <a:path w="44450" h="0">
                <a:moveTo>
                  <a:pt x="0" y="0"/>
                </a:moveTo>
                <a:lnTo>
                  <a:pt x="441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0" name="object 480"/>
          <p:cNvSpPr/>
          <p:nvPr/>
        </p:nvSpPr>
        <p:spPr>
          <a:xfrm>
            <a:off x="5204459" y="3974591"/>
            <a:ext cx="2908300" cy="0"/>
          </a:xfrm>
          <a:custGeom>
            <a:avLst/>
            <a:gdLst/>
            <a:ahLst/>
            <a:cxnLst/>
            <a:rect l="l" t="t" r="r" b="b"/>
            <a:pathLst>
              <a:path w="2908300" h="0">
                <a:moveTo>
                  <a:pt x="0" y="0"/>
                </a:moveTo>
                <a:lnTo>
                  <a:pt x="29077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1" name="object 481"/>
          <p:cNvSpPr/>
          <p:nvPr/>
        </p:nvSpPr>
        <p:spPr>
          <a:xfrm>
            <a:off x="5204459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2" name="object 482"/>
          <p:cNvSpPr/>
          <p:nvPr/>
        </p:nvSpPr>
        <p:spPr>
          <a:xfrm>
            <a:off x="5468111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3" name="object 483"/>
          <p:cNvSpPr/>
          <p:nvPr/>
        </p:nvSpPr>
        <p:spPr>
          <a:xfrm>
            <a:off x="5733288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4" name="object 484"/>
          <p:cNvSpPr/>
          <p:nvPr/>
        </p:nvSpPr>
        <p:spPr>
          <a:xfrm>
            <a:off x="5996940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5" name="object 485"/>
          <p:cNvSpPr/>
          <p:nvPr/>
        </p:nvSpPr>
        <p:spPr>
          <a:xfrm>
            <a:off x="6262115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6" name="object 486"/>
          <p:cNvSpPr/>
          <p:nvPr/>
        </p:nvSpPr>
        <p:spPr>
          <a:xfrm>
            <a:off x="6525768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7" name="object 487"/>
          <p:cNvSpPr/>
          <p:nvPr/>
        </p:nvSpPr>
        <p:spPr>
          <a:xfrm>
            <a:off x="6790943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8" name="object 488"/>
          <p:cNvSpPr/>
          <p:nvPr/>
        </p:nvSpPr>
        <p:spPr>
          <a:xfrm>
            <a:off x="7054595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9" name="object 489"/>
          <p:cNvSpPr/>
          <p:nvPr/>
        </p:nvSpPr>
        <p:spPr>
          <a:xfrm>
            <a:off x="7318247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0" name="object 490"/>
          <p:cNvSpPr/>
          <p:nvPr/>
        </p:nvSpPr>
        <p:spPr>
          <a:xfrm>
            <a:off x="7583423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1" name="object 491"/>
          <p:cNvSpPr/>
          <p:nvPr/>
        </p:nvSpPr>
        <p:spPr>
          <a:xfrm>
            <a:off x="7847076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2" name="object 492"/>
          <p:cNvSpPr/>
          <p:nvPr/>
        </p:nvSpPr>
        <p:spPr>
          <a:xfrm>
            <a:off x="8112252" y="3974591"/>
            <a:ext cx="0" cy="44450"/>
          </a:xfrm>
          <a:custGeom>
            <a:avLst/>
            <a:gdLst/>
            <a:ahLst/>
            <a:cxnLst/>
            <a:rect l="l" t="t" r="r" b="b"/>
            <a:pathLst>
              <a:path w="0" h="44450">
                <a:moveTo>
                  <a:pt x="0" y="0"/>
                </a:moveTo>
                <a:lnTo>
                  <a:pt x="0" y="44196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3" name="object 493"/>
          <p:cNvSpPr txBox="1"/>
          <p:nvPr/>
        </p:nvSpPr>
        <p:spPr>
          <a:xfrm>
            <a:off x="5236209" y="3041396"/>
            <a:ext cx="152400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6944" sz="1200" spc="-112">
                <a:solidFill>
                  <a:srgbClr val="FFFFFF"/>
                </a:solidFill>
                <a:latin typeface="Arial"/>
                <a:cs typeface="Arial"/>
              </a:rPr>
              <a:t>66% </a:t>
            </a: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65% </a:t>
            </a:r>
            <a:r>
              <a:rPr dirty="0" baseline="-17361" sz="1200" spc="-112">
                <a:solidFill>
                  <a:srgbClr val="FFFFFF"/>
                </a:solidFill>
                <a:latin typeface="Arial"/>
                <a:cs typeface="Arial"/>
              </a:rPr>
              <a:t>63% </a:t>
            </a:r>
            <a:r>
              <a:rPr dirty="0" baseline="-45138" sz="1200" spc="-112">
                <a:solidFill>
                  <a:srgbClr val="FFFFFF"/>
                </a:solidFill>
                <a:latin typeface="Arial"/>
                <a:cs typeface="Arial"/>
              </a:rPr>
              <a:t>59% </a:t>
            </a:r>
            <a:r>
              <a:rPr dirty="0" baseline="-31250" sz="1200" spc="-112">
                <a:solidFill>
                  <a:srgbClr val="FFFFFF"/>
                </a:solidFill>
                <a:latin typeface="Arial"/>
                <a:cs typeface="Arial"/>
              </a:rPr>
              <a:t>61%</a:t>
            </a:r>
            <a:r>
              <a:rPr dirty="0" baseline="-31250" sz="1200" spc="-6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-34722" sz="1200" spc="-112">
                <a:solidFill>
                  <a:srgbClr val="FFFFFF"/>
                </a:solidFill>
                <a:latin typeface="Arial"/>
                <a:cs typeface="Arial"/>
              </a:rPr>
              <a:t>60%</a:t>
            </a:r>
            <a:endParaRPr baseline="-34722" sz="1200">
              <a:latin typeface="Arial"/>
              <a:cs typeface="Arial"/>
            </a:endParaRPr>
          </a:p>
        </p:txBody>
      </p:sp>
      <p:sp>
        <p:nvSpPr>
          <p:cNvPr id="494" name="object 494"/>
          <p:cNvSpPr txBox="1"/>
          <p:nvPr/>
        </p:nvSpPr>
        <p:spPr>
          <a:xfrm>
            <a:off x="6822185" y="3142615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57%</a:t>
            </a:r>
            <a:endParaRPr sz="800">
              <a:latin typeface="Arial"/>
              <a:cs typeface="Arial"/>
            </a:endParaRPr>
          </a:p>
        </p:txBody>
      </p:sp>
      <p:sp>
        <p:nvSpPr>
          <p:cNvPr id="495" name="object 495"/>
          <p:cNvSpPr txBox="1"/>
          <p:nvPr/>
        </p:nvSpPr>
        <p:spPr>
          <a:xfrm>
            <a:off x="7086345" y="3114802"/>
            <a:ext cx="7315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60% 59%</a:t>
            </a:r>
            <a:r>
              <a:rPr dirty="0" sz="8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60%</a:t>
            </a:r>
            <a:endParaRPr sz="800">
              <a:latin typeface="Arial"/>
              <a:cs typeface="Arial"/>
            </a:endParaRPr>
          </a:p>
        </p:txBody>
      </p:sp>
      <p:sp>
        <p:nvSpPr>
          <p:cNvPr id="496" name="object 496"/>
          <p:cNvSpPr txBox="1"/>
          <p:nvPr/>
        </p:nvSpPr>
        <p:spPr>
          <a:xfrm>
            <a:off x="7879460" y="3140456"/>
            <a:ext cx="2025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57%</a:t>
            </a:r>
            <a:endParaRPr sz="800">
              <a:latin typeface="Arial"/>
              <a:cs typeface="Arial"/>
            </a:endParaRPr>
          </a:p>
        </p:txBody>
      </p:sp>
      <p:sp>
        <p:nvSpPr>
          <p:cNvPr id="497" name="object 497"/>
          <p:cNvSpPr txBox="1"/>
          <p:nvPr/>
        </p:nvSpPr>
        <p:spPr>
          <a:xfrm>
            <a:off x="5225288" y="1951482"/>
            <a:ext cx="7518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16% </a:t>
            </a:r>
            <a:r>
              <a:rPr dirty="0" baseline="-9259" sz="1350" spc="-135">
                <a:solidFill>
                  <a:srgbClr val="FFFFFF"/>
                </a:solidFill>
                <a:latin typeface="Arial"/>
                <a:cs typeface="Arial"/>
              </a:rPr>
              <a:t>16%</a:t>
            </a:r>
            <a:r>
              <a:rPr dirty="0" baseline="-9259" sz="1350" spc="-82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-33950" sz="1350" spc="-135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baseline="-33950" sz="1350">
              <a:latin typeface="Arial"/>
              <a:cs typeface="Arial"/>
            </a:endParaRPr>
          </a:p>
        </p:txBody>
      </p:sp>
      <p:sp>
        <p:nvSpPr>
          <p:cNvPr id="498" name="object 498"/>
          <p:cNvSpPr txBox="1"/>
          <p:nvPr/>
        </p:nvSpPr>
        <p:spPr>
          <a:xfrm>
            <a:off x="6018403" y="2076145"/>
            <a:ext cx="207391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4691" sz="1350" spc="-127">
                <a:solidFill>
                  <a:srgbClr val="FFFFFF"/>
                </a:solidFill>
                <a:latin typeface="Arial"/>
                <a:cs typeface="Arial"/>
              </a:rPr>
              <a:t>17%</a:t>
            </a:r>
            <a:r>
              <a:rPr dirty="0" baseline="-24691" sz="1350" spc="-8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9259" sz="1350" spc="-135">
                <a:solidFill>
                  <a:srgbClr val="FFFFFF"/>
                </a:solidFill>
                <a:latin typeface="Arial"/>
                <a:cs typeface="Arial"/>
              </a:rPr>
              <a:t>18%</a:t>
            </a:r>
            <a:r>
              <a:rPr dirty="0" baseline="9259" sz="1350" spc="-6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18%</a:t>
            </a:r>
            <a:r>
              <a:rPr dirty="0" sz="9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-30864" sz="1350" spc="-135">
                <a:solidFill>
                  <a:srgbClr val="FFFFFF"/>
                </a:solidFill>
                <a:latin typeface="Arial"/>
                <a:cs typeface="Arial"/>
              </a:rPr>
              <a:t>18%</a:t>
            </a:r>
            <a:r>
              <a:rPr dirty="0" baseline="-30864" sz="135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19%</a:t>
            </a:r>
            <a:r>
              <a:rPr dirty="0" sz="9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19%</a:t>
            </a:r>
            <a:r>
              <a:rPr dirty="0" sz="9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086" sz="1350" spc="-135">
                <a:solidFill>
                  <a:srgbClr val="FFFFFF"/>
                </a:solidFill>
                <a:latin typeface="Arial"/>
                <a:cs typeface="Arial"/>
              </a:rPr>
              <a:t>19%</a:t>
            </a:r>
            <a:r>
              <a:rPr dirty="0" baseline="3086" sz="1350" spc="-6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-30864" sz="1350" spc="-135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baseline="-30864" sz="1350">
              <a:latin typeface="Arial"/>
              <a:cs typeface="Arial"/>
            </a:endParaRPr>
          </a:p>
        </p:txBody>
      </p:sp>
      <p:sp>
        <p:nvSpPr>
          <p:cNvPr id="499" name="object 499"/>
          <p:cNvSpPr txBox="1"/>
          <p:nvPr/>
        </p:nvSpPr>
        <p:spPr>
          <a:xfrm>
            <a:off x="5225288" y="1597533"/>
            <a:ext cx="4876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11%</a:t>
            </a:r>
            <a:r>
              <a:rPr dirty="0" sz="900" spc="5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baseline="-6172" sz="1350" spc="-135">
                <a:solidFill>
                  <a:srgbClr val="7E7E7E"/>
                </a:solidFill>
                <a:latin typeface="Arial"/>
                <a:cs typeface="Arial"/>
              </a:rPr>
              <a:t>11%</a:t>
            </a:r>
            <a:endParaRPr baseline="-6172" sz="1350">
              <a:latin typeface="Arial"/>
              <a:cs typeface="Arial"/>
            </a:endParaRPr>
          </a:p>
        </p:txBody>
      </p:sp>
      <p:sp>
        <p:nvSpPr>
          <p:cNvPr id="500" name="object 500"/>
          <p:cNvSpPr txBox="1"/>
          <p:nvPr/>
        </p:nvSpPr>
        <p:spPr>
          <a:xfrm>
            <a:off x="5754115" y="1660347"/>
            <a:ext cx="22352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900">
              <a:latin typeface="Arial"/>
              <a:cs typeface="Arial"/>
            </a:endParaRPr>
          </a:p>
        </p:txBody>
      </p:sp>
      <p:sp>
        <p:nvSpPr>
          <p:cNvPr id="501" name="object 501"/>
          <p:cNvSpPr txBox="1"/>
          <p:nvPr/>
        </p:nvSpPr>
        <p:spPr>
          <a:xfrm>
            <a:off x="6018403" y="1771269"/>
            <a:ext cx="223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900">
              <a:latin typeface="Arial"/>
              <a:cs typeface="Arial"/>
            </a:endParaRPr>
          </a:p>
        </p:txBody>
      </p:sp>
      <p:sp>
        <p:nvSpPr>
          <p:cNvPr id="502" name="object 502"/>
          <p:cNvSpPr txBox="1"/>
          <p:nvPr/>
        </p:nvSpPr>
        <p:spPr>
          <a:xfrm>
            <a:off x="7897748" y="1803907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8%</a:t>
            </a:r>
            <a:endParaRPr sz="900">
              <a:latin typeface="Arial"/>
              <a:cs typeface="Arial"/>
            </a:endParaRPr>
          </a:p>
        </p:txBody>
      </p:sp>
      <p:sp>
        <p:nvSpPr>
          <p:cNvPr id="503" name="object 503"/>
          <p:cNvSpPr txBox="1"/>
          <p:nvPr/>
        </p:nvSpPr>
        <p:spPr>
          <a:xfrm>
            <a:off x="5254244" y="1405254"/>
            <a:ext cx="4298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5">
                <a:solidFill>
                  <a:srgbClr val="7E7E7E"/>
                </a:solidFill>
                <a:latin typeface="Arial"/>
                <a:cs typeface="Arial"/>
              </a:rPr>
              <a:t>3%</a:t>
            </a:r>
            <a:r>
              <a:rPr dirty="0" sz="900" spc="-7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baseline="3086" sz="1350" spc="-165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baseline="3086" sz="1350">
              <a:latin typeface="Arial"/>
              <a:cs typeface="Arial"/>
            </a:endParaRPr>
          </a:p>
        </p:txBody>
      </p:sp>
      <p:sp>
        <p:nvSpPr>
          <p:cNvPr id="504" name="object 504"/>
          <p:cNvSpPr txBox="1"/>
          <p:nvPr/>
        </p:nvSpPr>
        <p:spPr>
          <a:xfrm>
            <a:off x="5783071" y="1464309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900">
              <a:latin typeface="Arial"/>
              <a:cs typeface="Arial"/>
            </a:endParaRPr>
          </a:p>
        </p:txBody>
      </p:sp>
      <p:sp>
        <p:nvSpPr>
          <p:cNvPr id="505" name="object 505"/>
          <p:cNvSpPr txBox="1"/>
          <p:nvPr/>
        </p:nvSpPr>
        <p:spPr>
          <a:xfrm>
            <a:off x="6047359" y="1573148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900">
              <a:latin typeface="Arial"/>
              <a:cs typeface="Arial"/>
            </a:endParaRPr>
          </a:p>
        </p:txBody>
      </p:sp>
      <p:sp>
        <p:nvSpPr>
          <p:cNvPr id="506" name="object 506"/>
          <p:cNvSpPr txBox="1"/>
          <p:nvPr/>
        </p:nvSpPr>
        <p:spPr>
          <a:xfrm>
            <a:off x="6311900" y="1467358"/>
            <a:ext cx="165100" cy="39751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9%</a:t>
            </a:r>
            <a:endParaRPr sz="900">
              <a:latin typeface="Arial"/>
              <a:cs typeface="Arial"/>
            </a:endParaRPr>
          </a:p>
        </p:txBody>
      </p:sp>
      <p:sp>
        <p:nvSpPr>
          <p:cNvPr id="507" name="object 507"/>
          <p:cNvSpPr txBox="1"/>
          <p:nvPr/>
        </p:nvSpPr>
        <p:spPr>
          <a:xfrm>
            <a:off x="6576186" y="1525524"/>
            <a:ext cx="165100" cy="374015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8%</a:t>
            </a:r>
            <a:endParaRPr sz="900">
              <a:latin typeface="Arial"/>
              <a:cs typeface="Arial"/>
            </a:endParaRPr>
          </a:p>
        </p:txBody>
      </p:sp>
      <p:sp>
        <p:nvSpPr>
          <p:cNvPr id="508" name="object 508"/>
          <p:cNvSpPr txBox="1"/>
          <p:nvPr/>
        </p:nvSpPr>
        <p:spPr>
          <a:xfrm>
            <a:off x="6840473" y="1526539"/>
            <a:ext cx="165100" cy="411480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9%</a:t>
            </a:r>
            <a:endParaRPr sz="900">
              <a:latin typeface="Arial"/>
              <a:cs typeface="Arial"/>
            </a:endParaRPr>
          </a:p>
        </p:txBody>
      </p:sp>
      <p:sp>
        <p:nvSpPr>
          <p:cNvPr id="509" name="object 509"/>
          <p:cNvSpPr txBox="1"/>
          <p:nvPr/>
        </p:nvSpPr>
        <p:spPr>
          <a:xfrm>
            <a:off x="7104633" y="1472057"/>
            <a:ext cx="694055" cy="40386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baseline="3086" sz="1350" spc="-157">
                <a:solidFill>
                  <a:srgbClr val="7E7E7E"/>
                </a:solidFill>
                <a:latin typeface="Arial"/>
                <a:cs typeface="Arial"/>
              </a:rPr>
              <a:t>9% </a:t>
            </a:r>
            <a:r>
              <a:rPr dirty="0" sz="900" spc="-105">
                <a:solidFill>
                  <a:srgbClr val="7E7E7E"/>
                </a:solidFill>
                <a:latin typeface="Arial"/>
                <a:cs typeface="Arial"/>
              </a:rPr>
              <a:t>8%</a:t>
            </a:r>
            <a:r>
              <a:rPr dirty="0" sz="900" spc="3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8%</a:t>
            </a:r>
            <a:endParaRPr sz="900">
              <a:latin typeface="Arial"/>
              <a:cs typeface="Arial"/>
            </a:endParaRPr>
          </a:p>
        </p:txBody>
      </p:sp>
      <p:sp>
        <p:nvSpPr>
          <p:cNvPr id="510" name="object 510"/>
          <p:cNvSpPr txBox="1"/>
          <p:nvPr/>
        </p:nvSpPr>
        <p:spPr>
          <a:xfrm>
            <a:off x="7897748" y="1659382"/>
            <a:ext cx="16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3%</a:t>
            </a:r>
            <a:endParaRPr sz="900">
              <a:latin typeface="Arial"/>
              <a:cs typeface="Arial"/>
            </a:endParaRPr>
          </a:p>
        </p:txBody>
      </p:sp>
      <p:sp>
        <p:nvSpPr>
          <p:cNvPr id="511" name="object 511"/>
          <p:cNvSpPr txBox="1"/>
          <p:nvPr/>
        </p:nvSpPr>
        <p:spPr>
          <a:xfrm>
            <a:off x="5261864" y="1364995"/>
            <a:ext cx="15049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512" name="object 512"/>
          <p:cNvSpPr txBox="1"/>
          <p:nvPr/>
        </p:nvSpPr>
        <p:spPr>
          <a:xfrm>
            <a:off x="5526404" y="1333626"/>
            <a:ext cx="15049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800">
              <a:latin typeface="Arial"/>
              <a:cs typeface="Arial"/>
            </a:endParaRPr>
          </a:p>
        </p:txBody>
      </p:sp>
      <p:sp>
        <p:nvSpPr>
          <p:cNvPr id="513" name="object 513"/>
          <p:cNvSpPr txBox="1"/>
          <p:nvPr/>
        </p:nvSpPr>
        <p:spPr>
          <a:xfrm>
            <a:off x="5790691" y="1365631"/>
            <a:ext cx="15049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514" name="object 514"/>
          <p:cNvSpPr txBox="1"/>
          <p:nvPr/>
        </p:nvSpPr>
        <p:spPr>
          <a:xfrm>
            <a:off x="6054978" y="1451863"/>
            <a:ext cx="15049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515" name="object 515"/>
          <p:cNvSpPr txBox="1"/>
          <p:nvPr/>
        </p:nvSpPr>
        <p:spPr>
          <a:xfrm>
            <a:off x="6319520" y="1372362"/>
            <a:ext cx="15049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516" name="object 516"/>
          <p:cNvSpPr txBox="1"/>
          <p:nvPr/>
        </p:nvSpPr>
        <p:spPr>
          <a:xfrm>
            <a:off x="6583806" y="1404365"/>
            <a:ext cx="15049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</p:txBody>
      </p:sp>
      <p:sp>
        <p:nvSpPr>
          <p:cNvPr id="517" name="object 517"/>
          <p:cNvSpPr txBox="1"/>
          <p:nvPr/>
        </p:nvSpPr>
        <p:spPr>
          <a:xfrm>
            <a:off x="6848093" y="1422653"/>
            <a:ext cx="15049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</p:txBody>
      </p:sp>
      <p:sp>
        <p:nvSpPr>
          <p:cNvPr id="518" name="object 518"/>
          <p:cNvSpPr txBox="1"/>
          <p:nvPr/>
        </p:nvSpPr>
        <p:spPr>
          <a:xfrm>
            <a:off x="7112254" y="1402841"/>
            <a:ext cx="15049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4%</a:t>
            </a:r>
            <a:endParaRPr sz="800">
              <a:latin typeface="Arial"/>
              <a:cs typeface="Arial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7369302" y="1403254"/>
            <a:ext cx="165100" cy="30416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17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900">
              <a:latin typeface="Arial"/>
              <a:cs typeface="Arial"/>
            </a:endParaRPr>
          </a:p>
        </p:txBody>
      </p:sp>
      <p:sp>
        <p:nvSpPr>
          <p:cNvPr id="520" name="object 520"/>
          <p:cNvSpPr txBox="1"/>
          <p:nvPr/>
        </p:nvSpPr>
        <p:spPr>
          <a:xfrm>
            <a:off x="7633461" y="1411751"/>
            <a:ext cx="165100" cy="31559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21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8%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3%</a:t>
            </a:r>
            <a:endParaRPr sz="900">
              <a:latin typeface="Arial"/>
              <a:cs typeface="Arial"/>
            </a:endParaRPr>
          </a:p>
        </p:txBody>
      </p:sp>
      <p:sp>
        <p:nvSpPr>
          <p:cNvPr id="521" name="object 521"/>
          <p:cNvSpPr txBox="1"/>
          <p:nvPr/>
        </p:nvSpPr>
        <p:spPr>
          <a:xfrm>
            <a:off x="7879460" y="1479041"/>
            <a:ext cx="20256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11%</a:t>
            </a:r>
            <a:endParaRPr sz="800">
              <a:latin typeface="Arial"/>
              <a:cs typeface="Arial"/>
            </a:endParaRPr>
          </a:p>
        </p:txBody>
      </p:sp>
      <p:sp>
        <p:nvSpPr>
          <p:cNvPr id="522" name="object 522"/>
          <p:cNvSpPr txBox="1"/>
          <p:nvPr/>
        </p:nvSpPr>
        <p:spPr>
          <a:xfrm>
            <a:off x="4892166" y="3862527"/>
            <a:ext cx="1949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3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3" name="object 523"/>
          <p:cNvSpPr txBox="1"/>
          <p:nvPr/>
        </p:nvSpPr>
        <p:spPr>
          <a:xfrm>
            <a:off x="4821428" y="3243554"/>
            <a:ext cx="267335" cy="55054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4" name="object 524"/>
          <p:cNvSpPr txBox="1"/>
          <p:nvPr/>
        </p:nvSpPr>
        <p:spPr>
          <a:xfrm>
            <a:off x="4821428" y="3075177"/>
            <a:ext cx="26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5" name="object 525"/>
          <p:cNvSpPr txBox="1"/>
          <p:nvPr/>
        </p:nvSpPr>
        <p:spPr>
          <a:xfrm>
            <a:off x="4821428" y="2455773"/>
            <a:ext cx="267335" cy="55054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6" name="object 526"/>
          <p:cNvSpPr txBox="1"/>
          <p:nvPr/>
        </p:nvSpPr>
        <p:spPr>
          <a:xfrm>
            <a:off x="4821428" y="2287651"/>
            <a:ext cx="267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7" name="object 527"/>
          <p:cNvSpPr txBox="1"/>
          <p:nvPr/>
        </p:nvSpPr>
        <p:spPr>
          <a:xfrm>
            <a:off x="4821428" y="1668119"/>
            <a:ext cx="267335" cy="55118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8" name="object 528"/>
          <p:cNvSpPr txBox="1"/>
          <p:nvPr/>
        </p:nvSpPr>
        <p:spPr>
          <a:xfrm>
            <a:off x="4821428" y="1499996"/>
            <a:ext cx="26733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9" name="object 529"/>
          <p:cNvSpPr txBox="1"/>
          <p:nvPr/>
        </p:nvSpPr>
        <p:spPr>
          <a:xfrm>
            <a:off x="4750434" y="1237614"/>
            <a:ext cx="33782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100" spc="-19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0" name="object 530"/>
          <p:cNvSpPr/>
          <p:nvPr/>
        </p:nvSpPr>
        <p:spPr>
          <a:xfrm>
            <a:off x="5119242" y="4101465"/>
            <a:ext cx="2874052" cy="248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1" name="object 531"/>
          <p:cNvSpPr/>
          <p:nvPr/>
        </p:nvSpPr>
        <p:spPr>
          <a:xfrm>
            <a:off x="8276843" y="1938527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2" name="object 532"/>
          <p:cNvSpPr/>
          <p:nvPr/>
        </p:nvSpPr>
        <p:spPr>
          <a:xfrm>
            <a:off x="8276843" y="2183892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92A9C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3" name="object 533"/>
          <p:cNvSpPr/>
          <p:nvPr/>
        </p:nvSpPr>
        <p:spPr>
          <a:xfrm>
            <a:off x="8276843" y="2427732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0" y="77724"/>
                </a:moveTo>
                <a:lnTo>
                  <a:pt x="77724" y="77724"/>
                </a:lnTo>
                <a:lnTo>
                  <a:pt x="77724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DB84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4" name="object 534"/>
          <p:cNvSpPr/>
          <p:nvPr/>
        </p:nvSpPr>
        <p:spPr>
          <a:xfrm>
            <a:off x="8276843" y="2673095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4197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5" name="object 535"/>
          <p:cNvSpPr/>
          <p:nvPr/>
        </p:nvSpPr>
        <p:spPr>
          <a:xfrm>
            <a:off x="8276843" y="2918460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6" name="object 536"/>
          <p:cNvSpPr/>
          <p:nvPr/>
        </p:nvSpPr>
        <p:spPr>
          <a:xfrm>
            <a:off x="8276843" y="3163823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7" name="object 537"/>
          <p:cNvSpPr/>
          <p:nvPr/>
        </p:nvSpPr>
        <p:spPr>
          <a:xfrm>
            <a:off x="8276843" y="3407664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4">
                <a:moveTo>
                  <a:pt x="0" y="77724"/>
                </a:moveTo>
                <a:lnTo>
                  <a:pt x="77724" y="77724"/>
                </a:lnTo>
                <a:lnTo>
                  <a:pt x="77724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8" name="object 538"/>
          <p:cNvSpPr/>
          <p:nvPr/>
        </p:nvSpPr>
        <p:spPr>
          <a:xfrm>
            <a:off x="8276843" y="3653028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4">
                <a:moveTo>
                  <a:pt x="0" y="77724"/>
                </a:moveTo>
                <a:lnTo>
                  <a:pt x="77724" y="77724"/>
                </a:lnTo>
                <a:lnTo>
                  <a:pt x="77724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9" name="object 539"/>
          <p:cNvSpPr txBox="1"/>
          <p:nvPr/>
        </p:nvSpPr>
        <p:spPr>
          <a:xfrm>
            <a:off x="8376031" y="1787245"/>
            <a:ext cx="619125" cy="198628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100" spc="-40">
                <a:solidFill>
                  <a:srgbClr val="7E7E7E"/>
                </a:solidFill>
                <a:latin typeface="Arial"/>
                <a:cs typeface="Arial"/>
              </a:rPr>
              <a:t>Другие</a:t>
            </a:r>
            <a:endParaRPr sz="1100">
              <a:latin typeface="Arial"/>
              <a:cs typeface="Arial"/>
            </a:endParaRPr>
          </a:p>
          <a:p>
            <a:pPr marL="12700" marR="40640">
              <a:lnSpc>
                <a:spcPct val="146200"/>
              </a:lnSpc>
            </a:pPr>
            <a:r>
              <a:rPr dirty="0" sz="1100" spc="-75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а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й</a:t>
            </a:r>
            <a:r>
              <a:rPr dirty="0" sz="1100" spc="-40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dirty="0" sz="1100" spc="-40">
                <a:solidFill>
                  <a:srgbClr val="7E7E7E"/>
                </a:solidFill>
                <a:latin typeface="Arial"/>
                <a:cs typeface="Arial"/>
              </a:rPr>
              <a:t>бо</a:t>
            </a:r>
            <a:r>
              <a:rPr dirty="0" sz="1100" spc="3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100" spc="-60">
                <a:solidFill>
                  <a:srgbClr val="7E7E7E"/>
                </a:solidFill>
                <a:latin typeface="Arial"/>
                <a:cs typeface="Arial"/>
              </a:rPr>
              <a:t>с  </a:t>
            </a:r>
            <a:r>
              <a:rPr dirty="0" sz="1100" spc="-70">
                <a:solidFill>
                  <a:srgbClr val="7E7E7E"/>
                </a:solidFill>
                <a:latin typeface="Arial"/>
                <a:cs typeface="Arial"/>
              </a:rPr>
              <a:t>Скролл  </a:t>
            </a:r>
            <a:r>
              <a:rPr dirty="0" sz="1100" spc="-75">
                <a:solidFill>
                  <a:srgbClr val="7E7E7E"/>
                </a:solidFill>
                <a:latin typeface="Arial"/>
                <a:cs typeface="Arial"/>
              </a:rPr>
              <a:t>Тролл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46200"/>
              </a:lnSpc>
              <a:spcBef>
                <a:spcPts val="5"/>
              </a:spcBef>
            </a:pPr>
            <a:r>
              <a:rPr dirty="0" sz="1100" spc="-65">
                <a:solidFill>
                  <a:srgbClr val="7E7E7E"/>
                </a:solidFill>
                <a:latin typeface="Arial"/>
                <a:cs typeface="Arial"/>
              </a:rPr>
              <a:t>Бэклайт  </a:t>
            </a:r>
            <a:r>
              <a:rPr dirty="0" sz="1100" spc="-120">
                <a:solidFill>
                  <a:srgbClr val="7E7E7E"/>
                </a:solidFill>
                <a:latin typeface="Arial"/>
                <a:cs typeface="Arial"/>
              </a:rPr>
              <a:t>Си</a:t>
            </a:r>
            <a:r>
              <a:rPr dirty="0" sz="1100" spc="-75">
                <a:solidFill>
                  <a:srgbClr val="7E7E7E"/>
                </a:solidFill>
                <a:latin typeface="Arial"/>
                <a:cs typeface="Arial"/>
              </a:rPr>
              <a:t>т</a:t>
            </a:r>
            <a:r>
              <a:rPr dirty="0" sz="1100" spc="-15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100" spc="-35">
                <a:solidFill>
                  <a:srgbClr val="7E7E7E"/>
                </a:solidFill>
                <a:latin typeface="Arial"/>
                <a:cs typeface="Arial"/>
              </a:rPr>
              <a:t>-</a:t>
            </a:r>
            <a:r>
              <a:rPr dirty="0" sz="1100" spc="-60">
                <a:solidFill>
                  <a:srgbClr val="7E7E7E"/>
                </a:solidFill>
                <a:latin typeface="Arial"/>
                <a:cs typeface="Arial"/>
              </a:rPr>
              <a:t>лайт  </a:t>
            </a:r>
            <a:r>
              <a:rPr dirty="0" sz="1100" spc="-55">
                <a:solidFill>
                  <a:srgbClr val="7E7E7E"/>
                </a:solidFill>
                <a:latin typeface="Arial"/>
                <a:cs typeface="Arial"/>
              </a:rPr>
              <a:t>Призма  </a:t>
            </a:r>
            <a:r>
              <a:rPr dirty="0" sz="1100" spc="-50">
                <a:solidFill>
                  <a:srgbClr val="7E7E7E"/>
                </a:solidFill>
                <a:latin typeface="Arial"/>
                <a:cs typeface="Arial"/>
              </a:rPr>
              <a:t>Щит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0" name="object 540"/>
          <p:cNvSpPr txBox="1"/>
          <p:nvPr/>
        </p:nvSpPr>
        <p:spPr>
          <a:xfrm>
            <a:off x="1338452" y="878839"/>
            <a:ext cx="54229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65675" algn="l"/>
              </a:tabLst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400" spc="-4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чест</a:t>
            </a:r>
            <a:r>
              <a:rPr dirty="0" sz="1400" spc="-15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baseline="1984" sz="2100" spc="-7">
                <a:solidFill>
                  <a:srgbClr val="7E7E7E"/>
                </a:solidFill>
                <a:latin typeface="Arial"/>
                <a:cs typeface="Arial"/>
              </a:rPr>
              <a:t>Б</a:t>
            </a:r>
            <a:r>
              <a:rPr dirty="0" baseline="1984" sz="2100" spc="-44">
                <a:solidFill>
                  <a:srgbClr val="7E7E7E"/>
                </a:solidFill>
                <a:latin typeface="Arial"/>
                <a:cs typeface="Arial"/>
              </a:rPr>
              <a:t>ю</a:t>
            </a:r>
            <a:r>
              <a:rPr dirty="0" baseline="1984" sz="2100" spc="-7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baseline="1984" sz="2100" spc="-15">
                <a:solidFill>
                  <a:srgbClr val="7E7E7E"/>
                </a:solidFill>
                <a:latin typeface="Arial"/>
                <a:cs typeface="Arial"/>
              </a:rPr>
              <a:t>ж</a:t>
            </a:r>
            <a:r>
              <a:rPr dirty="0" baseline="1984" sz="2100" spc="-75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baseline="1984" sz="2100">
                <a:solidFill>
                  <a:srgbClr val="7E7E7E"/>
                </a:solidFill>
                <a:latin typeface="Arial"/>
                <a:cs typeface="Arial"/>
              </a:rPr>
              <a:t>т</a:t>
            </a:r>
            <a:endParaRPr baseline="1984" sz="2100">
              <a:latin typeface="Arial"/>
              <a:cs typeface="Arial"/>
            </a:endParaRPr>
          </a:p>
        </p:txBody>
      </p:sp>
      <p:sp>
        <p:nvSpPr>
          <p:cNvPr id="541" name="object 541"/>
          <p:cNvSpPr txBox="1"/>
          <p:nvPr/>
        </p:nvSpPr>
        <p:spPr>
          <a:xfrm>
            <a:off x="2707004" y="4813503"/>
            <a:ext cx="35667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январь 2009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-июнь</a:t>
            </a:r>
            <a:r>
              <a:rPr dirty="0" sz="11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221741"/>
            <a:ext cx="75641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Доли </a:t>
            </a:r>
            <a:r>
              <a:rPr dirty="0" spc="-5"/>
              <a:t>основных </a:t>
            </a:r>
            <a:r>
              <a:rPr dirty="0" spc="-20"/>
              <a:t>городов </a:t>
            </a:r>
            <a:r>
              <a:rPr dirty="0"/>
              <a:t>по </a:t>
            </a:r>
            <a:r>
              <a:rPr dirty="0" spc="5"/>
              <a:t>1му </a:t>
            </a:r>
            <a:r>
              <a:rPr dirty="0" spc="-20"/>
              <a:t>полугодию </a:t>
            </a:r>
            <a:r>
              <a:rPr dirty="0" spc="-5"/>
              <a:t>2019</a:t>
            </a:r>
            <a:r>
              <a:rPr dirty="0" spc="10"/>
              <a:t> </a:t>
            </a:r>
            <a:r>
              <a:rPr dirty="0" spc="-25"/>
              <a:t>года.</a:t>
            </a:r>
          </a:p>
        </p:txBody>
      </p:sp>
      <p:sp>
        <p:nvSpPr>
          <p:cNvPr id="3" name="object 3"/>
          <p:cNvSpPr/>
          <p:nvPr/>
        </p:nvSpPr>
        <p:spPr>
          <a:xfrm>
            <a:off x="3762755" y="3596640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86811" y="3596640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 h="0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12391" y="3596640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4652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59536" y="3596640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62755" y="3345179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86811" y="3345179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 h="0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12391" y="3345179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46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59536" y="3345179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62755" y="3093720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86811" y="3093720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 h="0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12391" y="3093720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46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59536" y="3093720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62755" y="284378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686811" y="2843783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 h="0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12391" y="2843783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46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59536" y="2843783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762755" y="2592323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86811" y="2592323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 h="0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12391" y="2592323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46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59536" y="2592323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762755" y="2340864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86811" y="2340864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 h="0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12391" y="2340864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46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59536" y="2340864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86811" y="2089404"/>
            <a:ext cx="1399540" cy="0"/>
          </a:xfrm>
          <a:custGeom>
            <a:avLst/>
            <a:gdLst/>
            <a:ahLst/>
            <a:cxnLst/>
            <a:rect l="l" t="t" r="r" b="b"/>
            <a:pathLst>
              <a:path w="1399539" h="0">
                <a:moveTo>
                  <a:pt x="0" y="0"/>
                </a:moveTo>
                <a:lnTo>
                  <a:pt x="1399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12391" y="2089404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46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59536" y="2089404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762755" y="1839467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86811" y="1839467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 h="0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612391" y="1839467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46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59536" y="1839467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62755" y="1588008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0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86811" y="1588008"/>
            <a:ext cx="646430" cy="0"/>
          </a:xfrm>
          <a:custGeom>
            <a:avLst/>
            <a:gdLst/>
            <a:ahLst/>
            <a:cxnLst/>
            <a:rect l="l" t="t" r="r" b="b"/>
            <a:pathLst>
              <a:path w="646429" h="0">
                <a:moveTo>
                  <a:pt x="0" y="0"/>
                </a:moveTo>
                <a:lnTo>
                  <a:pt x="6461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12391" y="1588008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465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59536" y="1588008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4" h="0">
                <a:moveTo>
                  <a:pt x="0" y="0"/>
                </a:moveTo>
                <a:lnTo>
                  <a:pt x="32156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59536" y="1336547"/>
            <a:ext cx="3226435" cy="0"/>
          </a:xfrm>
          <a:custGeom>
            <a:avLst/>
            <a:gdLst/>
            <a:ahLst/>
            <a:cxnLst/>
            <a:rect l="l" t="t" r="r" b="b"/>
            <a:pathLst>
              <a:path w="3226435" h="0">
                <a:moveTo>
                  <a:pt x="0" y="0"/>
                </a:moveTo>
                <a:lnTo>
                  <a:pt x="32263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59536" y="1336547"/>
            <a:ext cx="0" cy="2512060"/>
          </a:xfrm>
          <a:custGeom>
            <a:avLst/>
            <a:gdLst/>
            <a:ahLst/>
            <a:cxnLst/>
            <a:rect l="l" t="t" r="r" b="b"/>
            <a:pathLst>
              <a:path w="0" h="2512060">
                <a:moveTo>
                  <a:pt x="0" y="2511552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12291" y="384810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12291" y="359664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12291" y="334517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12291" y="309372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12291" y="284378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12291" y="259232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12291" y="23408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12291" y="20894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12291" y="183946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12291" y="158800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812291" y="133654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59536" y="3848100"/>
            <a:ext cx="3226435" cy="0"/>
          </a:xfrm>
          <a:custGeom>
            <a:avLst/>
            <a:gdLst/>
            <a:ahLst/>
            <a:cxnLst/>
            <a:rect l="l" t="t" r="r" b="b"/>
            <a:pathLst>
              <a:path w="3226435" h="0">
                <a:moveTo>
                  <a:pt x="0" y="0"/>
                </a:moveTo>
                <a:lnTo>
                  <a:pt x="32263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59536" y="384810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933955" y="384810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009900" y="384810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085844" y="3848100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181100" y="3246120"/>
            <a:ext cx="431800" cy="59753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8318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24%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257044" y="2983229"/>
            <a:ext cx="429895" cy="86042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8318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32988" y="2843783"/>
            <a:ext cx="429895" cy="100012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82550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81100" y="2983229"/>
            <a:ext cx="431800" cy="26289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49530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390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257044" y="2711195"/>
            <a:ext cx="429895" cy="272415"/>
          </a:xfrm>
          <a:prstGeom prst="rect">
            <a:avLst/>
          </a:prstGeom>
          <a:solidFill>
            <a:srgbClr val="AA4643"/>
          </a:solidFill>
        </p:spPr>
        <p:txBody>
          <a:bodyPr wrap="square" lIns="0" tIns="43180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340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332988" y="2592323"/>
            <a:ext cx="429895" cy="25146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71120" rIns="0" bIns="0" rtlCol="0" vert="horz">
            <a:spAutoFit/>
          </a:bodyPr>
          <a:lstStyle/>
          <a:p>
            <a:pPr marL="97790">
              <a:lnSpc>
                <a:spcPct val="100000"/>
              </a:lnSpc>
              <a:spcBef>
                <a:spcPts val="560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81100" y="2843783"/>
            <a:ext cx="431800" cy="13970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133350">
              <a:lnSpc>
                <a:spcPts val="1100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7%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257044" y="2592323"/>
            <a:ext cx="429895" cy="11938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133350">
              <a:lnSpc>
                <a:spcPts val="935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32988" y="2462022"/>
            <a:ext cx="429895" cy="13081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132715">
              <a:lnSpc>
                <a:spcPts val="1025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181100" y="2592323"/>
            <a:ext cx="431800" cy="2514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41910" rIns="0" bIns="0" rtlCol="0" vert="horz">
            <a:spAutoFit/>
          </a:bodyPr>
          <a:lstStyle/>
          <a:p>
            <a:pPr marL="133350">
              <a:lnSpc>
                <a:spcPct val="100000"/>
              </a:lnSpc>
              <a:spcBef>
                <a:spcPts val="330"/>
              </a:spcBef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8%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257044" y="2403348"/>
            <a:ext cx="429895" cy="18923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 marL="133350">
              <a:lnSpc>
                <a:spcPts val="1240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7%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32988" y="2340864"/>
            <a:ext cx="429895" cy="12128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 marL="132715">
              <a:lnSpc>
                <a:spcPts val="955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181100" y="2462022"/>
            <a:ext cx="431800" cy="13081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698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5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257044" y="2241804"/>
            <a:ext cx="429895" cy="16192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1397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10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332988" y="2093976"/>
            <a:ext cx="429895" cy="24701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4635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36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181100" y="1341119"/>
            <a:ext cx="431800" cy="112141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83185">
              <a:lnSpc>
                <a:spcPct val="100000"/>
              </a:lnSpc>
              <a:spcBef>
                <a:spcPts val="819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45%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257044" y="1341119"/>
            <a:ext cx="429895" cy="901065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Times New Roman"/>
              <a:cs typeface="Times New Roman"/>
            </a:endParaRPr>
          </a:p>
          <a:p>
            <a:pPr marL="8318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32988" y="1341119"/>
            <a:ext cx="429895" cy="74422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82550">
              <a:lnSpc>
                <a:spcPct val="100000"/>
              </a:lnSpc>
              <a:spcBef>
                <a:spcPts val="775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25323" y="1152778"/>
            <a:ext cx="417195" cy="278828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54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53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54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53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54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54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53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54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535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169545">
              <a:lnSpc>
                <a:spcPct val="100000"/>
              </a:lnSpc>
              <a:spcBef>
                <a:spcPts val="54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62939" y="3911295"/>
            <a:ext cx="7080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Плоск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сти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335185" y="3906723"/>
            <a:ext cx="3143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OTS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08730" y="3911295"/>
            <a:ext cx="4787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Деньги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291584" y="2031492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291584" y="2275332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0" y="77724"/>
                </a:moveTo>
                <a:lnTo>
                  <a:pt x="77724" y="77724"/>
                </a:lnTo>
                <a:lnTo>
                  <a:pt x="77724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291584" y="2520695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291584" y="2766060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291584" y="3009900"/>
            <a:ext cx="78105" cy="78105"/>
          </a:xfrm>
          <a:custGeom>
            <a:avLst/>
            <a:gdLst/>
            <a:ahLst/>
            <a:cxnLst/>
            <a:rect l="l" t="t" r="r" b="b"/>
            <a:pathLst>
              <a:path w="78104" h="78105">
                <a:moveTo>
                  <a:pt x="0" y="77724"/>
                </a:moveTo>
                <a:lnTo>
                  <a:pt x="77724" y="77724"/>
                </a:lnTo>
                <a:lnTo>
                  <a:pt x="77724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291584" y="3255264"/>
            <a:ext cx="78105" cy="7620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4390135" y="1896490"/>
            <a:ext cx="610235" cy="1495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3900"/>
              </a:lnSpc>
              <a:spcBef>
                <a:spcPts val="100"/>
              </a:spcBef>
            </a:pP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Другие  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Львов  </a:t>
            </a: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Х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арь</a:t>
            </a:r>
            <a:r>
              <a:rPr dirty="0" sz="1200" spc="1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ов  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Днепр  Одесса  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Киев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707004" y="4827219"/>
            <a:ext cx="31794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январь-июнь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810257" y="919099"/>
            <a:ext cx="1144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Все</a:t>
            </a:r>
            <a:r>
              <a:rPr dirty="0" sz="1400" spc="-8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носители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515736" y="1474470"/>
            <a:ext cx="3215005" cy="17760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27686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Киев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основа </a:t>
            </a:r>
            <a:r>
              <a:rPr dirty="0" sz="1400" spc="5">
                <a:solidFill>
                  <a:srgbClr val="7E7E7E"/>
                </a:solidFill>
                <a:latin typeface="Arial"/>
                <a:cs typeface="Arial"/>
              </a:rPr>
              <a:t>рынка</a:t>
            </a:r>
            <a:r>
              <a:rPr dirty="0" sz="1400" spc="-8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наружной  рекламы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1400" spc="-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количественном,</a:t>
            </a:r>
            <a:endParaRPr sz="1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бюджетном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400" spc="-4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качественном</a:t>
            </a:r>
            <a:endParaRPr sz="1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выражении</a:t>
            </a:r>
            <a:endParaRPr sz="1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33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Соотношение между контактами</a:t>
            </a:r>
            <a:r>
              <a:rPr dirty="0" sz="1400" spc="-1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и  </a:t>
            </a:r>
            <a:r>
              <a:rPr dirty="0" sz="1400" spc="-15">
                <a:solidFill>
                  <a:srgbClr val="7E7E7E"/>
                </a:solidFill>
                <a:latin typeface="Arial"/>
                <a:cs typeface="Arial"/>
              </a:rPr>
              <a:t>бюджетами </a:t>
            </a:r>
            <a:r>
              <a:rPr dirty="0" sz="1400" spc="-20">
                <a:solidFill>
                  <a:srgbClr val="7E7E7E"/>
                </a:solidFill>
                <a:latin typeface="Arial"/>
                <a:cs typeface="Arial"/>
              </a:rPr>
              <a:t>свидетельствует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о  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взвешенном </a:t>
            </a:r>
            <a:r>
              <a:rPr dirty="0" sz="1400" spc="-20">
                <a:solidFill>
                  <a:srgbClr val="7E7E7E"/>
                </a:solidFill>
                <a:latin typeface="Arial"/>
                <a:cs typeface="Arial"/>
              </a:rPr>
              <a:t>подходе 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к  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ценообразованию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47320"/>
            <a:ext cx="7568565" cy="74866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45"/>
              </a:lnSpc>
              <a:spcBef>
                <a:spcPts val="100"/>
              </a:spcBef>
            </a:pPr>
            <a:r>
              <a:rPr dirty="0" spc="-15"/>
              <a:t>Доли </a:t>
            </a:r>
            <a:r>
              <a:rPr dirty="0" spc="-10"/>
              <a:t>основных </a:t>
            </a:r>
            <a:r>
              <a:rPr dirty="0" spc="-20"/>
              <a:t>городов </a:t>
            </a:r>
            <a:r>
              <a:rPr dirty="0"/>
              <a:t>по </a:t>
            </a:r>
            <a:r>
              <a:rPr dirty="0" spc="5"/>
              <a:t>1му </a:t>
            </a:r>
            <a:r>
              <a:rPr dirty="0" spc="-20"/>
              <a:t>полугодию </a:t>
            </a:r>
            <a:r>
              <a:rPr dirty="0" spc="-5"/>
              <a:t>2019</a:t>
            </a:r>
            <a:r>
              <a:rPr dirty="0" spc="75"/>
              <a:t> </a:t>
            </a:r>
            <a:r>
              <a:rPr dirty="0" spc="-25"/>
              <a:t>года.</a:t>
            </a:r>
          </a:p>
          <a:p>
            <a:pPr marL="12700">
              <a:lnSpc>
                <a:spcPts val="2845"/>
              </a:lnSpc>
            </a:pPr>
            <a:r>
              <a:rPr dirty="0" spc="-5"/>
              <a:t>Основные </a:t>
            </a:r>
            <a:r>
              <a:rPr dirty="0" spc="-10"/>
              <a:t>форматы</a:t>
            </a:r>
          </a:p>
        </p:txBody>
      </p:sp>
      <p:sp>
        <p:nvSpPr>
          <p:cNvPr id="3" name="object 3"/>
          <p:cNvSpPr/>
          <p:nvPr/>
        </p:nvSpPr>
        <p:spPr>
          <a:xfrm>
            <a:off x="2787395" y="3811523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07107" y="3811523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25296" y="3811523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78180" y="3811523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87395" y="3531108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07107" y="3531108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25296" y="3531108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8180" y="3531108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87395" y="3249167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07107" y="3249167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25296" y="3249167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78180" y="3249167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87395" y="2968751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07107" y="2968751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25296" y="2968751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78180" y="2968751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87395" y="2686811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07107" y="2686811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25296" y="2686811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78180" y="2686811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87395" y="240639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07107" y="2406395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225296" y="2406395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78180" y="240639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787395" y="212445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07107" y="2124455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25296" y="2124455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78180" y="212445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87395" y="184403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07107" y="1844039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225296" y="1844039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78180" y="1844039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87395" y="156210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007107" y="1562100"/>
            <a:ext cx="467995" cy="0"/>
          </a:xfrm>
          <a:custGeom>
            <a:avLst/>
            <a:gdLst/>
            <a:ahLst/>
            <a:cxnLst/>
            <a:rect l="l" t="t" r="r" b="b"/>
            <a:pathLst>
              <a:path w="467994" h="0">
                <a:moveTo>
                  <a:pt x="0" y="0"/>
                </a:moveTo>
                <a:lnTo>
                  <a:pt x="46786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225296" y="1562100"/>
            <a:ext cx="469900" cy="0"/>
          </a:xfrm>
          <a:custGeom>
            <a:avLst/>
            <a:gdLst/>
            <a:ahLst/>
            <a:cxnLst/>
            <a:rect l="l" t="t" r="r" b="b"/>
            <a:pathLst>
              <a:path w="469900" h="0">
                <a:moveTo>
                  <a:pt x="0" y="0"/>
                </a:moveTo>
                <a:lnTo>
                  <a:pt x="46939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78180" y="1562100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0" y="0"/>
                </a:moveTo>
                <a:lnTo>
                  <a:pt x="23469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78180" y="1281683"/>
            <a:ext cx="2344420" cy="0"/>
          </a:xfrm>
          <a:custGeom>
            <a:avLst/>
            <a:gdLst/>
            <a:ahLst/>
            <a:cxnLst/>
            <a:rect l="l" t="t" r="r" b="b"/>
            <a:pathLst>
              <a:path w="2344420" h="0">
                <a:moveTo>
                  <a:pt x="0" y="0"/>
                </a:moveTo>
                <a:lnTo>
                  <a:pt x="2343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474976" y="1281683"/>
            <a:ext cx="312420" cy="1092835"/>
          </a:xfrm>
          <a:custGeom>
            <a:avLst/>
            <a:gdLst/>
            <a:ahLst/>
            <a:cxnLst/>
            <a:rect l="l" t="t" r="r" b="b"/>
            <a:pathLst>
              <a:path w="312419" h="1092835">
                <a:moveTo>
                  <a:pt x="312419" y="0"/>
                </a:moveTo>
                <a:lnTo>
                  <a:pt x="0" y="0"/>
                </a:lnTo>
                <a:lnTo>
                  <a:pt x="0" y="1092708"/>
                </a:lnTo>
                <a:lnTo>
                  <a:pt x="312419" y="1092708"/>
                </a:lnTo>
                <a:lnTo>
                  <a:pt x="312419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78180" y="1281683"/>
            <a:ext cx="0" cy="2811780"/>
          </a:xfrm>
          <a:custGeom>
            <a:avLst/>
            <a:gdLst/>
            <a:ahLst/>
            <a:cxnLst/>
            <a:rect l="l" t="t" r="r" b="b"/>
            <a:pathLst>
              <a:path w="0" h="2811779">
                <a:moveTo>
                  <a:pt x="0" y="2811779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32459" y="409346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32459" y="381152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32459" y="353110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32459" y="324916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32459" y="296875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32459" y="268681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32459" y="240639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32459" y="212445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32459" y="184403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32459" y="156210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32459" y="128168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78180" y="4093464"/>
            <a:ext cx="2344420" cy="0"/>
          </a:xfrm>
          <a:custGeom>
            <a:avLst/>
            <a:gdLst/>
            <a:ahLst/>
            <a:cxnLst/>
            <a:rect l="l" t="t" r="r" b="b"/>
            <a:pathLst>
              <a:path w="2344420" h="0">
                <a:moveTo>
                  <a:pt x="0" y="0"/>
                </a:moveTo>
                <a:lnTo>
                  <a:pt x="23439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78180" y="409346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59991" y="409346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240279" y="409346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022092" y="4093464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4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912875" y="3590544"/>
            <a:ext cx="312420" cy="49847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94688" y="3249167"/>
            <a:ext cx="312420" cy="84010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74976" y="3249167"/>
            <a:ext cx="312420" cy="84010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24130">
              <a:lnSpc>
                <a:spcPct val="100000"/>
              </a:lnSpc>
              <a:spcBef>
                <a:spcPts val="5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912875" y="3307079"/>
            <a:ext cx="312420" cy="28384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539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425"/>
              </a:spcBef>
            </a:pPr>
            <a:r>
              <a:rPr dirty="0" sz="1050" spc="-95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94688" y="2968751"/>
            <a:ext cx="312420" cy="2806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488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dirty="0" sz="1050" spc="-95">
                <a:solidFill>
                  <a:srgbClr val="7E7E7E"/>
                </a:solidFill>
                <a:latin typeface="Arial"/>
                <a:cs typeface="Arial"/>
              </a:rPr>
              <a:t>11%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474976" y="2968751"/>
            <a:ext cx="312420" cy="28067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40005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315"/>
              </a:spcBef>
            </a:pPr>
            <a:r>
              <a:rPr dirty="0" sz="1050" spc="-95">
                <a:solidFill>
                  <a:srgbClr val="7E7E7E"/>
                </a:solidFill>
                <a:latin typeface="Arial"/>
                <a:cs typeface="Arial"/>
              </a:rPr>
              <a:t>11%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12875" y="3108960"/>
            <a:ext cx="312420" cy="19812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11430" rIns="0" bIns="0" rtlCol="0" vert="horz">
            <a:spAutoFit/>
          </a:bodyPr>
          <a:lstStyle/>
          <a:p>
            <a:pPr marL="73025">
              <a:lnSpc>
                <a:spcPct val="100000"/>
              </a:lnSpc>
              <a:spcBef>
                <a:spcPts val="90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694688" y="2770632"/>
            <a:ext cx="312420" cy="19812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11430" rIns="0" bIns="0" rtlCol="0" vert="horz">
            <a:spAutoFit/>
          </a:bodyPr>
          <a:lstStyle/>
          <a:p>
            <a:pPr marL="73025">
              <a:lnSpc>
                <a:spcPct val="100000"/>
              </a:lnSpc>
              <a:spcBef>
                <a:spcPts val="90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74976" y="2770632"/>
            <a:ext cx="312420" cy="19812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74295">
              <a:lnSpc>
                <a:spcPts val="1185"/>
              </a:lnSpc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12875" y="2968751"/>
            <a:ext cx="312420" cy="14033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 marL="73025">
              <a:lnSpc>
                <a:spcPts val="1105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94688" y="2686811"/>
            <a:ext cx="312420" cy="8382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 marL="73025">
              <a:lnSpc>
                <a:spcPts val="660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4%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474976" y="2619755"/>
            <a:ext cx="312420" cy="15113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 marL="74295">
              <a:lnSpc>
                <a:spcPts val="1080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12875" y="2834639"/>
            <a:ext cx="312420" cy="13462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508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40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94688" y="2520695"/>
            <a:ext cx="312420" cy="16637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1079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8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6%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474976" y="2406395"/>
            <a:ext cx="312420" cy="2133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23495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18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12875" y="1286255"/>
            <a:ext cx="312420" cy="1548765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55%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694688" y="1286255"/>
            <a:ext cx="312420" cy="123444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  <a:spcBef>
                <a:spcPts val="5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44%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474976" y="1714880"/>
            <a:ext cx="312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">
              <a:lnSpc>
                <a:spcPct val="100000"/>
              </a:lnSpc>
              <a:spcBef>
                <a:spcPts val="100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39%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44271" y="1067434"/>
            <a:ext cx="416559" cy="3119120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75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168910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47776" y="4153001"/>
            <a:ext cx="67818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Плоскости</a:t>
            </a:r>
            <a:endParaRPr sz="10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718854" y="4148429"/>
            <a:ext cx="30099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TS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402585" y="4153001"/>
            <a:ext cx="4597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н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ьги</a:t>
            </a:r>
            <a:endParaRPr sz="10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134867" y="1854707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3"/>
                </a:moveTo>
                <a:lnTo>
                  <a:pt x="76200" y="77723"/>
                </a:lnTo>
                <a:lnTo>
                  <a:pt x="7620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134867" y="210007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134867" y="234543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134867" y="2589276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134867" y="283463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134867" y="308000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3232530" y="1721277"/>
            <a:ext cx="610235" cy="14947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3900"/>
              </a:lnSpc>
              <a:spcBef>
                <a:spcPts val="95"/>
              </a:spcBef>
            </a:pP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Другие  Львов  Х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арь</a:t>
            </a:r>
            <a:r>
              <a:rPr dirty="0" sz="1200" spc="1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ов  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Днепр  Одесса  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Киев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631060" y="889202"/>
            <a:ext cx="511619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72940" algn="l"/>
              </a:tabLst>
            </a:pP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Щит	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Призма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324343" y="3785615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582156" y="3785615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841491" y="3785615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321808" y="3785615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7324343" y="3506723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582156" y="3506723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841491" y="3506723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321808" y="3506723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324343" y="3227832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582156" y="3227832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841491" y="3227832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321808" y="3227832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7324343" y="2950464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582156" y="2950464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841491" y="2950464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321808" y="2950464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7324343" y="2671572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582156" y="2671572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841491" y="2671572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321808" y="2671572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7324343" y="2392679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582156" y="2392679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841491" y="2392679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321808" y="2392679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324343" y="2115311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582156" y="2115311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841491" y="2115311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321808" y="2115311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324343" y="1836420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582156" y="1836420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841491" y="1836420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321808" y="1836420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7324343" y="1557527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582156" y="1557527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4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841491" y="1557527"/>
            <a:ext cx="445134" cy="0"/>
          </a:xfrm>
          <a:custGeom>
            <a:avLst/>
            <a:gdLst/>
            <a:ahLst/>
            <a:cxnLst/>
            <a:rect l="l" t="t" r="r" b="b"/>
            <a:pathLst>
              <a:path w="445135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321808" y="1557527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321808" y="1280160"/>
            <a:ext cx="2225040" cy="0"/>
          </a:xfrm>
          <a:custGeom>
            <a:avLst/>
            <a:gdLst/>
            <a:ahLst/>
            <a:cxnLst/>
            <a:rect l="l" t="t" r="r" b="b"/>
            <a:pathLst>
              <a:path w="2225040" h="0">
                <a:moveTo>
                  <a:pt x="0" y="0"/>
                </a:moveTo>
                <a:lnTo>
                  <a:pt x="22250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321808" y="1280160"/>
            <a:ext cx="0" cy="2784475"/>
          </a:xfrm>
          <a:custGeom>
            <a:avLst/>
            <a:gdLst/>
            <a:ahLst/>
            <a:cxnLst/>
            <a:rect l="l" t="t" r="r" b="b"/>
            <a:pathLst>
              <a:path w="0" h="2784475">
                <a:moveTo>
                  <a:pt x="0" y="2784348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276088" y="406450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276088" y="378561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276088" y="350672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276088" y="322783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276088" y="295046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276088" y="267157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5276088" y="239267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5276088" y="211531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5276088" y="183642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276088" y="155752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276088" y="128016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321808" y="4064508"/>
            <a:ext cx="2225040" cy="0"/>
          </a:xfrm>
          <a:custGeom>
            <a:avLst/>
            <a:gdLst/>
            <a:ahLst/>
            <a:cxnLst/>
            <a:rect l="l" t="t" r="r" b="b"/>
            <a:pathLst>
              <a:path w="2225040" h="0">
                <a:moveTo>
                  <a:pt x="0" y="0"/>
                </a:moveTo>
                <a:lnTo>
                  <a:pt x="22250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321808" y="4064508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6063996" y="4064508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804659" y="4064508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7546847" y="4064508"/>
            <a:ext cx="0" cy="40005"/>
          </a:xfrm>
          <a:custGeom>
            <a:avLst/>
            <a:gdLst/>
            <a:ahLst/>
            <a:cxnLst/>
            <a:rect l="l" t="t" r="r" b="b"/>
            <a:pathLst>
              <a:path w="0" h="40004">
                <a:moveTo>
                  <a:pt x="0" y="0"/>
                </a:moveTo>
                <a:lnTo>
                  <a:pt x="0" y="39623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 txBox="1"/>
          <p:nvPr/>
        </p:nvSpPr>
        <p:spPr>
          <a:xfrm>
            <a:off x="5544311" y="3116579"/>
            <a:ext cx="297180" cy="94361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286500" y="2871216"/>
            <a:ext cx="295910" cy="118872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7027164" y="2671572"/>
            <a:ext cx="297180" cy="138874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  <a:spcBef>
                <a:spcPts val="730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48%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544311" y="2793492"/>
            <a:ext cx="297180" cy="32321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74295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85"/>
              </a:spcBef>
            </a:pPr>
            <a:r>
              <a:rPr dirty="0" sz="1050" spc="-95">
                <a:solidFill>
                  <a:srgbClr val="7E7E7E"/>
                </a:solidFill>
                <a:latin typeface="Arial"/>
                <a:cs typeface="Arial"/>
              </a:rPr>
              <a:t>12%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286500" y="2549651"/>
            <a:ext cx="295910" cy="32194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73025" rIns="0" bIns="0" rtlCol="0" vert="horz">
            <a:spAutoFit/>
          </a:bodyPr>
          <a:lstStyle/>
          <a:p>
            <a:pPr marL="30480">
              <a:lnSpc>
                <a:spcPct val="100000"/>
              </a:lnSpc>
              <a:spcBef>
                <a:spcPts val="575"/>
              </a:spcBef>
            </a:pPr>
            <a:r>
              <a:rPr dirty="0" sz="1050" spc="-95">
                <a:solidFill>
                  <a:srgbClr val="7E7E7E"/>
                </a:solidFill>
                <a:latin typeface="Arial"/>
                <a:cs typeface="Arial"/>
              </a:rPr>
              <a:t>12%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544311" y="2671572"/>
            <a:ext cx="297180" cy="12192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66675">
              <a:lnSpc>
                <a:spcPts val="960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6286500" y="2405252"/>
            <a:ext cx="295910" cy="14478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3175" rIns="0" bIns="0" rtlCol="0" vert="horz">
            <a:spAutoFit/>
          </a:bodyPr>
          <a:lstStyle/>
          <a:p>
            <a:pPr marL="66040">
              <a:lnSpc>
                <a:spcPts val="1110"/>
              </a:lnSpc>
              <a:spcBef>
                <a:spcPts val="25"/>
              </a:spcBef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4%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027164" y="2405252"/>
            <a:ext cx="297180" cy="26670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 marL="66675">
              <a:lnSpc>
                <a:spcPts val="560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4%</a:t>
            </a:r>
            <a:endParaRPr sz="1050">
              <a:latin typeface="Arial"/>
              <a:cs typeface="Arial"/>
            </a:endParaRPr>
          </a:p>
          <a:p>
            <a:pPr marL="66675">
              <a:lnSpc>
                <a:spcPct val="100000"/>
              </a:lnSpc>
              <a:spcBef>
                <a:spcPts val="180"/>
              </a:spcBef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9%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5544311" y="2327148"/>
            <a:ext cx="297180" cy="34480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69215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45"/>
              </a:spcBef>
            </a:pPr>
            <a:r>
              <a:rPr dirty="0" sz="1050" spc="-95">
                <a:solidFill>
                  <a:srgbClr val="7E7E7E"/>
                </a:solidFill>
                <a:latin typeface="Arial"/>
                <a:cs typeface="Arial"/>
              </a:rPr>
              <a:t>13%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6286500" y="2180844"/>
            <a:ext cx="295910" cy="22479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43815" rIns="0" bIns="0" rtlCol="0" vert="horz">
            <a:spAutoFit/>
          </a:bodyPr>
          <a:lstStyle/>
          <a:p>
            <a:pPr marL="66040">
              <a:lnSpc>
                <a:spcPct val="100000"/>
              </a:lnSpc>
              <a:spcBef>
                <a:spcPts val="345"/>
              </a:spcBef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9%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7027164" y="2115311"/>
            <a:ext cx="297180" cy="21209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23495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185"/>
              </a:spcBef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9%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544311" y="2060448"/>
            <a:ext cx="297180" cy="26670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55244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434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286500" y="1929383"/>
            <a:ext cx="295910" cy="25146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59055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465"/>
              </a:spcBef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7027164" y="1767839"/>
            <a:ext cx="297180" cy="34798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650">
              <a:latin typeface="Times New Roman"/>
              <a:cs typeface="Times New Roman"/>
            </a:endParaRPr>
          </a:p>
          <a:p>
            <a:pPr marL="60325">
              <a:lnSpc>
                <a:spcPct val="100000"/>
              </a:lnSpc>
            </a:pPr>
            <a:r>
              <a:rPr dirty="0" sz="800" spc="-75">
                <a:solidFill>
                  <a:srgbClr val="FFFFFF"/>
                </a:solidFill>
                <a:latin typeface="Arial"/>
                <a:cs typeface="Arial"/>
              </a:rPr>
              <a:t>12%</a:t>
            </a:r>
            <a:endParaRPr sz="8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544311" y="1284732"/>
            <a:ext cx="297180" cy="77597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  <a:spcBef>
                <a:spcPts val="865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28%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6286500" y="1284732"/>
            <a:ext cx="295910" cy="64516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23%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7027164" y="1284732"/>
            <a:ext cx="297180" cy="483234"/>
          </a:xfrm>
          <a:prstGeom prst="rect">
            <a:avLst/>
          </a:prstGeom>
          <a:solidFill>
            <a:srgbClr val="7E7E7E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900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18%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873878" y="1625219"/>
            <a:ext cx="332105" cy="2532380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4455">
              <a:lnSpc>
                <a:spcPct val="100000"/>
              </a:lnSpc>
              <a:spcBef>
                <a:spcPts val="75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4789170" y="1068070"/>
            <a:ext cx="415290" cy="582930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algn="ctr" marL="83820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372480" y="4123435"/>
            <a:ext cx="1231900" cy="187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42975" algn="l"/>
              </a:tabLst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П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л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оскост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	</a:t>
            </a:r>
            <a:r>
              <a:rPr dirty="0" baseline="2645" sz="1575" spc="-7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dirty="0" baseline="2645" sz="1575" spc="7">
                <a:solidFill>
                  <a:srgbClr val="7E7E7E"/>
                </a:solidFill>
                <a:latin typeface="Arial"/>
                <a:cs typeface="Arial"/>
              </a:rPr>
              <a:t>TS</a:t>
            </a:r>
            <a:endParaRPr baseline="2645" sz="1575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947154" y="4123435"/>
            <a:ext cx="460375" cy="187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ньги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8031480" y="196443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8031480" y="226161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8031480" y="255879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8031480" y="2855976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8031480" y="3153155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8031480" y="34518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 txBox="1"/>
          <p:nvPr/>
        </p:nvSpPr>
        <p:spPr>
          <a:xfrm>
            <a:off x="8129778" y="1891664"/>
            <a:ext cx="610235" cy="1696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Другие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62700"/>
              </a:lnSpc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Львов  </a:t>
            </a: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Х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арь</a:t>
            </a:r>
            <a:r>
              <a:rPr dirty="0" sz="1200" spc="1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ов  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Днепр  Одесса  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Киев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2707004" y="4820513"/>
            <a:ext cx="39890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январь-июнь 2019, размер</a:t>
            </a:r>
            <a:r>
              <a:rPr dirty="0" sz="1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6х3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47320"/>
            <a:ext cx="7563484" cy="74866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45"/>
              </a:lnSpc>
              <a:spcBef>
                <a:spcPts val="100"/>
              </a:spcBef>
            </a:pPr>
            <a:r>
              <a:rPr dirty="0" spc="-15"/>
              <a:t>Доли </a:t>
            </a:r>
            <a:r>
              <a:rPr dirty="0" spc="-10"/>
              <a:t>основных </a:t>
            </a:r>
            <a:r>
              <a:rPr dirty="0" spc="-20"/>
              <a:t>городов </a:t>
            </a:r>
            <a:r>
              <a:rPr dirty="0"/>
              <a:t>по </a:t>
            </a:r>
            <a:r>
              <a:rPr dirty="0" spc="5"/>
              <a:t>1му </a:t>
            </a:r>
            <a:r>
              <a:rPr dirty="0" spc="-20"/>
              <a:t>полугодию </a:t>
            </a:r>
            <a:r>
              <a:rPr dirty="0" spc="-5"/>
              <a:t>2019</a:t>
            </a:r>
            <a:r>
              <a:rPr dirty="0" spc="40"/>
              <a:t> </a:t>
            </a:r>
            <a:r>
              <a:rPr dirty="0" spc="-25"/>
              <a:t>года.</a:t>
            </a:r>
          </a:p>
          <a:p>
            <a:pPr marL="12700">
              <a:lnSpc>
                <a:spcPts val="2845"/>
              </a:lnSpc>
            </a:pPr>
            <a:r>
              <a:rPr dirty="0" spc="-5"/>
              <a:t>Основные </a:t>
            </a:r>
            <a:r>
              <a:rPr dirty="0" spc="-10"/>
              <a:t>форматы</a:t>
            </a:r>
          </a:p>
        </p:txBody>
      </p:sp>
      <p:sp>
        <p:nvSpPr>
          <p:cNvPr id="3" name="object 3"/>
          <p:cNvSpPr/>
          <p:nvPr/>
        </p:nvSpPr>
        <p:spPr>
          <a:xfrm>
            <a:off x="3028188" y="38557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71700" y="3855720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15211" y="3855720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16280" y="385572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28188" y="3573779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71700" y="3573779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15211" y="3573779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6280" y="3573779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28188" y="3293364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15211" y="3293364"/>
            <a:ext cx="1370330" cy="0"/>
          </a:xfrm>
          <a:custGeom>
            <a:avLst/>
            <a:gdLst/>
            <a:ahLst/>
            <a:cxnLst/>
            <a:rect l="l" t="t" r="r" b="b"/>
            <a:pathLst>
              <a:path w="1370330" h="0">
                <a:moveTo>
                  <a:pt x="0" y="0"/>
                </a:moveTo>
                <a:lnTo>
                  <a:pt x="1370076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16280" y="3293364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28188" y="3012948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71700" y="3012948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15211" y="3012948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16280" y="3012948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28188" y="2732532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71700" y="2732532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15211" y="2732532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16280" y="2732532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28188" y="2452116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71700" y="2452116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15211" y="2452116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16280" y="2452116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28188" y="217170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71700" y="2171700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15211" y="2171700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16280" y="2171700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28188" y="189128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71700" y="1891283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15211" y="1891283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16280" y="1891283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28188" y="1610867"/>
            <a:ext cx="256540" cy="0"/>
          </a:xfrm>
          <a:custGeom>
            <a:avLst/>
            <a:gdLst/>
            <a:ahLst/>
            <a:cxnLst/>
            <a:rect l="l" t="t" r="r" b="b"/>
            <a:pathLst>
              <a:path w="256539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71700" y="1610867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15211" y="1610867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588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16280" y="1610867"/>
            <a:ext cx="256540" cy="0"/>
          </a:xfrm>
          <a:custGeom>
            <a:avLst/>
            <a:gdLst/>
            <a:ahLst/>
            <a:cxnLst/>
            <a:rect l="l" t="t" r="r" b="b"/>
            <a:pathLst>
              <a:path w="256540" h="0">
                <a:moveTo>
                  <a:pt x="0" y="0"/>
                </a:moveTo>
                <a:lnTo>
                  <a:pt x="25603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16280" y="1330452"/>
            <a:ext cx="2567940" cy="0"/>
          </a:xfrm>
          <a:custGeom>
            <a:avLst/>
            <a:gdLst/>
            <a:ahLst/>
            <a:cxnLst/>
            <a:rect l="l" t="t" r="r" b="b"/>
            <a:pathLst>
              <a:path w="2567940" h="0">
                <a:moveTo>
                  <a:pt x="0" y="0"/>
                </a:moveTo>
                <a:lnTo>
                  <a:pt x="25679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72311" y="3092195"/>
            <a:ext cx="342900" cy="152400"/>
          </a:xfrm>
          <a:custGeom>
            <a:avLst/>
            <a:gdLst/>
            <a:ahLst/>
            <a:cxnLst/>
            <a:rect l="l" t="t" r="r" b="b"/>
            <a:pathLst>
              <a:path w="342900" h="152400">
                <a:moveTo>
                  <a:pt x="342900" y="0"/>
                </a:moveTo>
                <a:lnTo>
                  <a:pt x="0" y="0"/>
                </a:lnTo>
                <a:lnTo>
                  <a:pt x="0" y="152400"/>
                </a:lnTo>
                <a:lnTo>
                  <a:pt x="342900" y="152400"/>
                </a:lnTo>
                <a:lnTo>
                  <a:pt x="34290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16280" y="1330452"/>
            <a:ext cx="0" cy="2806065"/>
          </a:xfrm>
          <a:custGeom>
            <a:avLst/>
            <a:gdLst/>
            <a:ahLst/>
            <a:cxnLst/>
            <a:rect l="l" t="t" r="r" b="b"/>
            <a:pathLst>
              <a:path w="0" h="2806065">
                <a:moveTo>
                  <a:pt x="0" y="2805684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70559" y="413613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70559" y="385572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70559" y="357377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70559" y="329336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70559" y="301294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70559" y="273253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70559" y="245211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70559" y="217170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70559" y="189128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70559" y="161086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70559" y="133045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16280" y="4136135"/>
            <a:ext cx="2567940" cy="0"/>
          </a:xfrm>
          <a:custGeom>
            <a:avLst/>
            <a:gdLst/>
            <a:ahLst/>
            <a:cxnLst/>
            <a:rect l="l" t="t" r="r" b="b"/>
            <a:pathLst>
              <a:path w="2567940" h="0">
                <a:moveTo>
                  <a:pt x="0" y="0"/>
                </a:moveTo>
                <a:lnTo>
                  <a:pt x="256794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16280" y="41361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72767" y="41361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427732" y="41361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284220" y="4136135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972311" y="3690365"/>
            <a:ext cx="342900" cy="44132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114935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905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16%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28800" y="3690365"/>
            <a:ext cx="342900" cy="44132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130810" rIns="0" bIns="0" rtlCol="0" vert="horz">
            <a:spAutoFit/>
          </a:bodyPr>
          <a:lstStyle/>
          <a:p>
            <a:pPr marL="38735">
              <a:lnSpc>
                <a:spcPct val="100000"/>
              </a:lnSpc>
              <a:spcBef>
                <a:spcPts val="1030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85288" y="3186683"/>
            <a:ext cx="342900" cy="94488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  <a:spcBef>
                <a:spcPts val="5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34%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72311" y="3415284"/>
            <a:ext cx="342900" cy="27559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34290" rIns="0" bIns="0" rtlCol="0" vert="horz">
            <a:spAutoFit/>
          </a:bodyPr>
          <a:lstStyle/>
          <a:p>
            <a:pPr marL="53975">
              <a:lnSpc>
                <a:spcPct val="100000"/>
              </a:lnSpc>
              <a:spcBef>
                <a:spcPts val="270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828800" y="3415284"/>
            <a:ext cx="342900" cy="275590"/>
          </a:xfrm>
          <a:prstGeom prst="rect">
            <a:avLst/>
          </a:prstGeom>
          <a:solidFill>
            <a:srgbClr val="AA4643"/>
          </a:solidFill>
        </p:spPr>
        <p:txBody>
          <a:bodyPr wrap="square" lIns="0" tIns="66040" rIns="0" bIns="0" rtlCol="0" vert="horz">
            <a:spAutoFit/>
          </a:bodyPr>
          <a:lstStyle/>
          <a:p>
            <a:pPr marL="53975">
              <a:lnSpc>
                <a:spcPct val="100000"/>
              </a:lnSpc>
              <a:spcBef>
                <a:spcPts val="520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85288" y="2894076"/>
            <a:ext cx="342900" cy="292735"/>
          </a:xfrm>
          <a:prstGeom prst="rect">
            <a:avLst/>
          </a:prstGeom>
          <a:solidFill>
            <a:srgbClr val="AA4643"/>
          </a:solidFill>
        </p:spPr>
        <p:txBody>
          <a:bodyPr wrap="square" lIns="0" tIns="59054" rIns="0" bIns="0" rtlCol="0" vert="horz">
            <a:spAutoFit/>
          </a:bodyPr>
          <a:lstStyle/>
          <a:p>
            <a:pPr marL="53975">
              <a:lnSpc>
                <a:spcPct val="100000"/>
              </a:lnSpc>
              <a:spcBef>
                <a:spcPts val="464"/>
              </a:spcBef>
            </a:pPr>
            <a:r>
              <a:rPr dirty="0" sz="1050" spc="-95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72311" y="3293364"/>
            <a:ext cx="342900" cy="12192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ts val="800"/>
              </a:lnSpc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28800" y="3297935"/>
            <a:ext cx="342900" cy="11747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ts val="925"/>
              </a:lnSpc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85288" y="2732532"/>
            <a:ext cx="342900" cy="16192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15240" rIns="0" bIns="0" rtlCol="0" vert="horz">
            <a:spAutoFit/>
          </a:bodyPr>
          <a:lstStyle/>
          <a:p>
            <a:pPr marL="88900">
              <a:lnSpc>
                <a:spcPts val="1150"/>
              </a:lnSpc>
              <a:spcBef>
                <a:spcPts val="120"/>
              </a:spcBef>
            </a:pPr>
            <a:r>
              <a:rPr dirty="0" sz="1050" spc="-114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72311" y="3067939"/>
            <a:ext cx="3429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5"/>
              </a:spcBef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828800" y="3112007"/>
            <a:ext cx="342900" cy="17716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1524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20"/>
              </a:spcBef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685288" y="2634995"/>
            <a:ext cx="342900" cy="9779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ts val="770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10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72311" y="2894076"/>
            <a:ext cx="342900" cy="21844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33020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260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7%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828800" y="2894076"/>
            <a:ext cx="342900" cy="21844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51435" rIns="0" bIns="0" rtlCol="0" vert="horz">
            <a:spAutoFit/>
          </a:bodyPr>
          <a:lstStyle/>
          <a:p>
            <a:pPr marL="108585">
              <a:lnSpc>
                <a:spcPct val="100000"/>
              </a:lnSpc>
              <a:spcBef>
                <a:spcPts val="405"/>
              </a:spcBef>
            </a:pPr>
            <a:r>
              <a:rPr dirty="0" sz="800" spc="-90">
                <a:solidFill>
                  <a:srgbClr val="7E7E7E"/>
                </a:solidFill>
                <a:latin typeface="Arial"/>
                <a:cs typeface="Arial"/>
              </a:rPr>
              <a:t>9%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685288" y="2342388"/>
            <a:ext cx="342900" cy="29273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78740" rIns="0" bIns="0" rtlCol="0" vert="horz">
            <a:spAutoFit/>
          </a:bodyPr>
          <a:lstStyle/>
          <a:p>
            <a:pPr marL="82550">
              <a:lnSpc>
                <a:spcPct val="100000"/>
              </a:lnSpc>
              <a:spcBef>
                <a:spcPts val="620"/>
              </a:spcBef>
            </a:pPr>
            <a:r>
              <a:rPr dirty="0" sz="800" spc="-75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72311" y="1335024"/>
            <a:ext cx="342900" cy="155956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828800" y="1335024"/>
            <a:ext cx="342900" cy="155956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685288" y="1335024"/>
            <a:ext cx="342900" cy="1007744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3873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82371" y="1116330"/>
            <a:ext cx="416559" cy="3112770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2550">
              <a:lnSpc>
                <a:spcPct val="100000"/>
              </a:lnSpc>
              <a:spcBef>
                <a:spcPts val="77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168910">
              <a:lnSpc>
                <a:spcPct val="100000"/>
              </a:lnSpc>
              <a:spcBef>
                <a:spcPts val="77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10259" y="4199331"/>
            <a:ext cx="7080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Плоск</a:t>
            </a: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сти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863126" y="4194759"/>
            <a:ext cx="3143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OTS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17470" y="4199331"/>
            <a:ext cx="4787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Деньги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621023" y="172059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3718940" y="1647571"/>
            <a:ext cx="5124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Другие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621023" y="211988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3718940" y="2047748"/>
            <a:ext cx="450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Ль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ов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621023" y="252069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3718940" y="2447925"/>
            <a:ext cx="610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Х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арь</a:t>
            </a:r>
            <a:r>
              <a:rPr dirty="0" sz="1200" spc="1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ов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621023" y="2919983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3718940" y="2848101"/>
            <a:ext cx="4654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непр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621023" y="332079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199"/>
                </a:moveTo>
                <a:lnTo>
                  <a:pt x="76200" y="76199"/>
                </a:lnTo>
                <a:lnTo>
                  <a:pt x="76200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AA46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3718940" y="3248405"/>
            <a:ext cx="5524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есса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621023" y="3720084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4">
                <a:moveTo>
                  <a:pt x="0" y="77723"/>
                </a:moveTo>
                <a:lnTo>
                  <a:pt x="76200" y="77723"/>
                </a:lnTo>
                <a:lnTo>
                  <a:pt x="7620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3718940" y="3648583"/>
            <a:ext cx="3657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200" spc="5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707004" y="4730902"/>
            <a:ext cx="421068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Источник: DOORS Consulting, январь-июнь 2019, размеры  1,2х1,8 форматов сити-лайт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лайтбокс, все размеры</a:t>
            </a:r>
            <a:r>
              <a:rPr dirty="0" sz="11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бэклайтов</a:t>
            </a:r>
            <a:endParaRPr sz="11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582927" y="870965"/>
            <a:ext cx="8839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0">
                <a:solidFill>
                  <a:srgbClr val="7E7E7E"/>
                </a:solidFill>
                <a:latin typeface="Arial"/>
                <a:cs typeface="Arial"/>
              </a:rPr>
              <a:t>Сити-лай</a:t>
            </a:r>
            <a:r>
              <a:rPr dirty="0" sz="1800" spc="-20">
                <a:solidFill>
                  <a:srgbClr val="7E7E7E"/>
                </a:solidFill>
                <a:latin typeface="Arial"/>
                <a:cs typeface="Arial"/>
              </a:rPr>
              <a:t>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164071" y="942847"/>
            <a:ext cx="6965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Б</a:t>
            </a:r>
            <a:r>
              <a:rPr dirty="0" sz="1400" spc="5">
                <a:solidFill>
                  <a:srgbClr val="7E7E7E"/>
                </a:solidFill>
                <a:latin typeface="Arial"/>
                <a:cs typeface="Arial"/>
              </a:rPr>
              <a:t>эк</a:t>
            </a:r>
            <a:r>
              <a:rPr dirty="0" sz="1400" spc="-5">
                <a:solidFill>
                  <a:srgbClr val="7E7E7E"/>
                </a:solidFill>
                <a:latin typeface="Arial"/>
                <a:cs typeface="Arial"/>
              </a:rPr>
              <a:t>ла</a:t>
            </a:r>
            <a:r>
              <a:rPr dirty="0" sz="1400" spc="-10">
                <a:solidFill>
                  <a:srgbClr val="7E7E7E"/>
                </a:solidFill>
                <a:latin typeface="Arial"/>
                <a:cs typeface="Arial"/>
              </a:rPr>
              <a:t>й</a:t>
            </a:r>
            <a:r>
              <a:rPr dirty="0" sz="1400">
                <a:solidFill>
                  <a:srgbClr val="7E7E7E"/>
                </a:solidFill>
                <a:latin typeface="Arial"/>
                <a:cs typeface="Arial"/>
              </a:rPr>
              <a:t>т</a:t>
            </a:r>
            <a:endParaRPr sz="14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7691628" y="3887723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705600" y="3887723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721096" y="3887723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032247" y="3887723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691628" y="360578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705600" y="360578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721096" y="360578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032247" y="3605784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9143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7691628" y="332384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705600" y="332384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721096" y="332384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032247" y="3323844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7691628" y="304190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705600" y="304190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032247" y="3041904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60" h="0">
                <a:moveTo>
                  <a:pt x="0" y="0"/>
                </a:moveTo>
                <a:lnTo>
                  <a:pt x="128016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7691628" y="2759964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705600" y="275996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721096" y="2759964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032247" y="2759964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691628" y="2479548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705600" y="2479548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721096" y="2479548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032247" y="2479548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691628" y="2197607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705600" y="2197607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721096" y="2197607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032247" y="2197607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7691628" y="1915667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705600" y="1915667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721096" y="1915667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032247" y="1915667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7691628" y="1633727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705600" y="1633727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721096" y="1633727"/>
            <a:ext cx="591820" cy="0"/>
          </a:xfrm>
          <a:custGeom>
            <a:avLst/>
            <a:gdLst/>
            <a:ahLst/>
            <a:cxnLst/>
            <a:rect l="l" t="t" r="r" b="b"/>
            <a:pathLst>
              <a:path w="591820" h="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032247" y="1633727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032247" y="1351788"/>
            <a:ext cx="2955290" cy="0"/>
          </a:xfrm>
          <a:custGeom>
            <a:avLst/>
            <a:gdLst/>
            <a:ahLst/>
            <a:cxnLst/>
            <a:rect l="l" t="t" r="r" b="b"/>
            <a:pathLst>
              <a:path w="2955290" h="0">
                <a:moveTo>
                  <a:pt x="0" y="0"/>
                </a:moveTo>
                <a:lnTo>
                  <a:pt x="29550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326379" y="2252472"/>
            <a:ext cx="394970" cy="60960"/>
          </a:xfrm>
          <a:custGeom>
            <a:avLst/>
            <a:gdLst/>
            <a:ahLst/>
            <a:cxnLst/>
            <a:rect l="l" t="t" r="r" b="b"/>
            <a:pathLst>
              <a:path w="394970" h="60960">
                <a:moveTo>
                  <a:pt x="0" y="60959"/>
                </a:moveTo>
                <a:lnTo>
                  <a:pt x="394716" y="60959"/>
                </a:lnTo>
                <a:lnTo>
                  <a:pt x="394716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312408" y="1981200"/>
            <a:ext cx="393700" cy="41275"/>
          </a:xfrm>
          <a:custGeom>
            <a:avLst/>
            <a:gdLst/>
            <a:ahLst/>
            <a:cxnLst/>
            <a:rect l="l" t="t" r="r" b="b"/>
            <a:pathLst>
              <a:path w="393700" h="41275">
                <a:moveTo>
                  <a:pt x="0" y="41148"/>
                </a:moveTo>
                <a:lnTo>
                  <a:pt x="393191" y="41148"/>
                </a:lnTo>
                <a:lnTo>
                  <a:pt x="393191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296911" y="2054351"/>
            <a:ext cx="394970" cy="53340"/>
          </a:xfrm>
          <a:custGeom>
            <a:avLst/>
            <a:gdLst/>
            <a:ahLst/>
            <a:cxnLst/>
            <a:rect l="l" t="t" r="r" b="b"/>
            <a:pathLst>
              <a:path w="394970" h="53339">
                <a:moveTo>
                  <a:pt x="0" y="53340"/>
                </a:moveTo>
                <a:lnTo>
                  <a:pt x="394716" y="53340"/>
                </a:lnTo>
                <a:lnTo>
                  <a:pt x="394716" y="0"/>
                </a:lnTo>
                <a:lnTo>
                  <a:pt x="0" y="0"/>
                </a:lnTo>
                <a:lnTo>
                  <a:pt x="0" y="5334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6312408" y="1351788"/>
            <a:ext cx="393700" cy="629920"/>
          </a:xfrm>
          <a:custGeom>
            <a:avLst/>
            <a:gdLst/>
            <a:ahLst/>
            <a:cxnLst/>
            <a:rect l="l" t="t" r="r" b="b"/>
            <a:pathLst>
              <a:path w="393700" h="629919">
                <a:moveTo>
                  <a:pt x="393191" y="0"/>
                </a:moveTo>
                <a:lnTo>
                  <a:pt x="0" y="0"/>
                </a:lnTo>
                <a:lnTo>
                  <a:pt x="0" y="629412"/>
                </a:lnTo>
                <a:lnTo>
                  <a:pt x="393191" y="629412"/>
                </a:lnTo>
                <a:lnTo>
                  <a:pt x="393191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7296911" y="1351788"/>
            <a:ext cx="394970" cy="702945"/>
          </a:xfrm>
          <a:custGeom>
            <a:avLst/>
            <a:gdLst/>
            <a:ahLst/>
            <a:cxnLst/>
            <a:rect l="l" t="t" r="r" b="b"/>
            <a:pathLst>
              <a:path w="394970" h="702944">
                <a:moveTo>
                  <a:pt x="394716" y="0"/>
                </a:moveTo>
                <a:lnTo>
                  <a:pt x="0" y="0"/>
                </a:lnTo>
                <a:lnTo>
                  <a:pt x="0" y="702563"/>
                </a:lnTo>
                <a:lnTo>
                  <a:pt x="394716" y="702563"/>
                </a:lnTo>
                <a:lnTo>
                  <a:pt x="39471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032247" y="1351788"/>
            <a:ext cx="0" cy="2818130"/>
          </a:xfrm>
          <a:custGeom>
            <a:avLst/>
            <a:gdLst/>
            <a:ahLst/>
            <a:cxnLst/>
            <a:rect l="l" t="t" r="r" b="b"/>
            <a:pathLst>
              <a:path w="0" h="2818129">
                <a:moveTo>
                  <a:pt x="0" y="2817876"/>
                </a:moveTo>
                <a:lnTo>
                  <a:pt x="0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985003" y="41696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985003" y="3887723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985003" y="360578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985003" y="332384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4985003" y="304190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4985003" y="2759964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985003" y="247954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4985003" y="219760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985003" y="191566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985003" y="1633727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985003" y="1351788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032247" y="4169664"/>
            <a:ext cx="2955290" cy="0"/>
          </a:xfrm>
          <a:custGeom>
            <a:avLst/>
            <a:gdLst/>
            <a:ahLst/>
            <a:cxnLst/>
            <a:rect l="l" t="t" r="r" b="b"/>
            <a:pathLst>
              <a:path w="2955290" h="0">
                <a:moveTo>
                  <a:pt x="0" y="0"/>
                </a:moveTo>
                <a:lnTo>
                  <a:pt x="2955035" y="0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032247" y="416966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6016752" y="416966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7001256" y="416966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7987283" y="4169664"/>
            <a:ext cx="0" cy="41275"/>
          </a:xfrm>
          <a:custGeom>
            <a:avLst/>
            <a:gdLst/>
            <a:ahLst/>
            <a:cxnLst/>
            <a:rect l="l" t="t" r="r" b="b"/>
            <a:pathLst>
              <a:path w="0" h="41275">
                <a:moveTo>
                  <a:pt x="0" y="0"/>
                </a:moveTo>
                <a:lnTo>
                  <a:pt x="0" y="41148"/>
                </a:lnTo>
              </a:path>
            </a:pathLst>
          </a:custGeom>
          <a:ln w="91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 txBox="1"/>
          <p:nvPr/>
        </p:nvSpPr>
        <p:spPr>
          <a:xfrm>
            <a:off x="5326379" y="3046476"/>
            <a:ext cx="394970" cy="111887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  <a:spcBef>
                <a:spcPts val="860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6312408" y="2602992"/>
            <a:ext cx="393700" cy="156210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marL="64769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56%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7296911" y="2602992"/>
            <a:ext cx="394970" cy="156210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55%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326379" y="2868167"/>
            <a:ext cx="394970" cy="16954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115570">
              <a:lnSpc>
                <a:spcPct val="100000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6%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6312408" y="2479548"/>
            <a:ext cx="393700" cy="123825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969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4%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7296911" y="2479548"/>
            <a:ext cx="394970" cy="12382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16205">
              <a:lnSpc>
                <a:spcPts val="969"/>
              </a:lnSpc>
            </a:pPr>
            <a:r>
              <a:rPr dirty="0" sz="1050" spc="-114">
                <a:solidFill>
                  <a:srgbClr val="7E7E7E"/>
                </a:solidFill>
                <a:latin typeface="Arial"/>
                <a:cs typeface="Arial"/>
              </a:rPr>
              <a:t>3%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326379" y="2598420"/>
            <a:ext cx="394970" cy="26987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56515" rIns="0" bIns="0" rtlCol="0" vert="horz">
            <a:spAutoFit/>
          </a:bodyPr>
          <a:lstStyle/>
          <a:p>
            <a:pPr marL="99060">
              <a:lnSpc>
                <a:spcPct val="100000"/>
              </a:lnSpc>
              <a:spcBef>
                <a:spcPts val="445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9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6312408" y="2197607"/>
            <a:ext cx="393700" cy="28194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92710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730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9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7296911" y="2261616"/>
            <a:ext cx="394970" cy="21844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38735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305"/>
              </a:spcBef>
            </a:pPr>
            <a:r>
              <a:rPr dirty="0" sz="900" spc="-90">
                <a:solidFill>
                  <a:srgbClr val="FFFFFF"/>
                </a:solidFill>
                <a:latin typeface="Arial"/>
                <a:cs typeface="Arial"/>
              </a:rPr>
              <a:t>10%</a:t>
            </a:r>
            <a:endParaRPr sz="9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5326379" y="2292095"/>
            <a:ext cx="394970" cy="30670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ts val="365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  <a:spcBef>
                <a:spcPts val="309"/>
              </a:spcBef>
            </a:pPr>
            <a:r>
              <a:rPr dirty="0" sz="900" spc="-90">
                <a:solidFill>
                  <a:srgbClr val="7E7E7E"/>
                </a:solidFill>
                <a:latin typeface="Arial"/>
                <a:cs typeface="Arial"/>
              </a:rPr>
              <a:t>10%</a:t>
            </a:r>
            <a:endParaRPr sz="9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312408" y="2022348"/>
            <a:ext cx="393700" cy="1752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ts val="250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1%</a:t>
            </a:r>
            <a:endParaRPr sz="800">
              <a:latin typeface="Arial"/>
              <a:cs typeface="Arial"/>
            </a:endParaRPr>
          </a:p>
          <a:p>
            <a:pPr algn="ctr" marL="1905">
              <a:lnSpc>
                <a:spcPts val="1055"/>
              </a:lnSpc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7%</a:t>
            </a:r>
            <a:endParaRPr sz="9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96911" y="2107692"/>
            <a:ext cx="394970" cy="15430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75"/>
              </a:lnSpc>
            </a:pPr>
            <a:r>
              <a:rPr dirty="0" sz="800" spc="-90">
                <a:solidFill>
                  <a:srgbClr val="FFFFFF"/>
                </a:solidFill>
                <a:latin typeface="Arial"/>
                <a:cs typeface="Arial"/>
              </a:rPr>
              <a:t>2%</a:t>
            </a:r>
            <a:endParaRPr sz="800">
              <a:latin typeface="Arial"/>
              <a:cs typeface="Arial"/>
            </a:endParaRPr>
          </a:p>
          <a:p>
            <a:pPr algn="ctr" marL="1905">
              <a:lnSpc>
                <a:spcPts val="935"/>
              </a:lnSpc>
            </a:pPr>
            <a:r>
              <a:rPr dirty="0" sz="900" spc="-110">
                <a:solidFill>
                  <a:srgbClr val="7E7E7E"/>
                </a:solidFill>
                <a:latin typeface="Arial"/>
                <a:cs typeface="Arial"/>
              </a:rPr>
              <a:t>5%</a:t>
            </a:r>
            <a:endParaRPr sz="9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5326379" y="1356360"/>
            <a:ext cx="394970" cy="875030"/>
          </a:xfrm>
          <a:prstGeom prst="rect">
            <a:avLst/>
          </a:prstGeom>
          <a:solidFill>
            <a:srgbClr val="7E7E7E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32%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6364985" y="1553717"/>
            <a:ext cx="2908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22%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349997" y="1590294"/>
            <a:ext cx="2908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10">
                <a:solidFill>
                  <a:srgbClr val="FFFFFF"/>
                </a:solidFill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498594" y="1137285"/>
            <a:ext cx="416559" cy="312610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8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9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75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8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8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7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8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6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8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75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8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3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8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2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83185">
              <a:lnSpc>
                <a:spcPct val="100000"/>
              </a:lnSpc>
              <a:spcBef>
                <a:spcPts val="78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1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0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%</a:t>
            </a:r>
            <a:endParaRPr sz="1200">
              <a:latin typeface="Arial"/>
              <a:cs typeface="Arial"/>
            </a:endParaRPr>
          </a:p>
          <a:p>
            <a:pPr algn="ctr" marL="168910">
              <a:lnSpc>
                <a:spcPct val="100000"/>
              </a:lnSpc>
              <a:spcBef>
                <a:spcPts val="78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5190235" y="4232554"/>
            <a:ext cx="70802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Плоскости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372838" y="4227982"/>
            <a:ext cx="31432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OTS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255509" y="4232554"/>
            <a:ext cx="47879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5">
                <a:solidFill>
                  <a:srgbClr val="7E7E7E"/>
                </a:solidFill>
                <a:latin typeface="Arial"/>
                <a:cs typeface="Arial"/>
              </a:rPr>
              <a:t>Деньги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8174735" y="1687067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 txBox="1"/>
          <p:nvPr/>
        </p:nvSpPr>
        <p:spPr>
          <a:xfrm>
            <a:off x="8273033" y="1614932"/>
            <a:ext cx="5124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Другие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8174735" y="210312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8273033" y="2030729"/>
            <a:ext cx="4508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Ль</a:t>
            </a:r>
            <a:r>
              <a:rPr dirty="0" sz="1200" spc="-15">
                <a:solidFill>
                  <a:srgbClr val="7E7E7E"/>
                </a:solidFill>
                <a:latin typeface="Arial"/>
                <a:cs typeface="Arial"/>
              </a:rPr>
              <a:t>в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ов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8174735" y="251917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8273033" y="2446147"/>
            <a:ext cx="610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7E7E7E"/>
                </a:solidFill>
                <a:latin typeface="Arial"/>
                <a:cs typeface="Arial"/>
              </a:rPr>
              <a:t>Х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арь</a:t>
            </a:r>
            <a:r>
              <a:rPr dirty="0" sz="1200" spc="1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ов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8174735" y="2933700"/>
            <a:ext cx="76200" cy="78105"/>
          </a:xfrm>
          <a:custGeom>
            <a:avLst/>
            <a:gdLst/>
            <a:ahLst/>
            <a:cxnLst/>
            <a:rect l="l" t="t" r="r" b="b"/>
            <a:pathLst>
              <a:path w="76200" h="78105">
                <a:moveTo>
                  <a:pt x="0" y="77724"/>
                </a:moveTo>
                <a:lnTo>
                  <a:pt x="76200" y="77724"/>
                </a:lnTo>
                <a:lnTo>
                  <a:pt x="76200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 txBox="1"/>
          <p:nvPr/>
        </p:nvSpPr>
        <p:spPr>
          <a:xfrm>
            <a:off x="8273033" y="2861817"/>
            <a:ext cx="4654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непр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8174735" y="334975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 txBox="1"/>
          <p:nvPr/>
        </p:nvSpPr>
        <p:spPr>
          <a:xfrm>
            <a:off x="8273033" y="3277616"/>
            <a:ext cx="5524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7E7E7E"/>
                </a:solidFill>
                <a:latin typeface="Arial"/>
                <a:cs typeface="Arial"/>
              </a:rPr>
              <a:t>О</a:t>
            </a: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д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есса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8174735" y="376580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76200"/>
                </a:lnTo>
                <a:lnTo>
                  <a:pt x="76200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 txBox="1"/>
          <p:nvPr/>
        </p:nvSpPr>
        <p:spPr>
          <a:xfrm>
            <a:off x="8273033" y="3693414"/>
            <a:ext cx="3657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и</a:t>
            </a:r>
            <a:r>
              <a:rPr dirty="0" sz="1200" spc="5">
                <a:solidFill>
                  <a:srgbClr val="7E7E7E"/>
                </a:solidFill>
                <a:latin typeface="Arial"/>
                <a:cs typeface="Arial"/>
              </a:rPr>
              <a:t>е</a:t>
            </a:r>
            <a:r>
              <a:rPr dirty="0" sz="1200">
                <a:solidFill>
                  <a:srgbClr val="7E7E7E"/>
                </a:solidFill>
                <a:latin typeface="Arial"/>
                <a:cs typeface="Arial"/>
              </a:rPr>
              <a:t>в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Andrey Rybkin</dc:creator>
  <dc:title>Презентация PowerPoint</dc:title>
  <dcterms:created xsi:type="dcterms:W3CDTF">2019-08-16T07:45:04Z</dcterms:created>
  <dcterms:modified xsi:type="dcterms:W3CDTF">2019-08-16T07:45:04Z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2019-08-16T00:00:00Z</vt:filetime>
  </property>
</Properties>
</file>